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14"/>
  </p:notesMasterIdLst>
  <p:handoutMasterIdLst>
    <p:handoutMasterId r:id="rId15"/>
  </p:handoutMasterIdLst>
  <p:sldIdLst>
    <p:sldId id="256" r:id="rId2"/>
    <p:sldId id="349" r:id="rId3"/>
    <p:sldId id="356" r:id="rId4"/>
    <p:sldId id="352" r:id="rId5"/>
    <p:sldId id="345" r:id="rId6"/>
    <p:sldId id="344" r:id="rId7"/>
    <p:sldId id="354" r:id="rId8"/>
    <p:sldId id="355" r:id="rId9"/>
    <p:sldId id="340" r:id="rId10"/>
    <p:sldId id="347" r:id="rId11"/>
    <p:sldId id="312" r:id="rId12"/>
    <p:sldId id="350" r:id="rId13"/>
  </p:sldIdLst>
  <p:sldSz cx="9144000" cy="6858000" type="screen4x3"/>
  <p:notesSz cx="6797675"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BFB"/>
    <a:srgbClr val="FE8C1A"/>
    <a:srgbClr val="FFCC00"/>
    <a:srgbClr val="8ED6AB"/>
    <a:srgbClr val="2E42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5" autoAdjust="0"/>
    <p:restoredTop sz="89817" autoAdjust="0"/>
  </p:normalViewPr>
  <p:slideViewPr>
    <p:cSldViewPr>
      <p:cViewPr>
        <p:scale>
          <a:sx n="100" d="100"/>
          <a:sy n="100" d="100"/>
        </p:scale>
        <p:origin x="-1860" y="-102"/>
      </p:cViewPr>
      <p:guideLst>
        <p:guide orient="horz" pos="2160"/>
        <p:guide pos="2880"/>
      </p:guideLst>
    </p:cSldViewPr>
  </p:slideViewPr>
  <p:outlineViewPr>
    <p:cViewPr>
      <p:scale>
        <a:sx n="33" d="100"/>
        <a:sy n="33" d="100"/>
      </p:scale>
      <p:origin x="0" y="400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F192EAD-D206-48EB-94C0-385CC2799EC9}" type="datetimeFigureOut">
              <a:rPr lang="fr-FR" smtClean="0"/>
              <a:t>18/01/2024</a:t>
            </a:fld>
            <a:endParaRPr lang="fr-FR"/>
          </a:p>
        </p:txBody>
      </p:sp>
      <p:sp>
        <p:nvSpPr>
          <p:cNvPr id="4" name="Espace réservé du pied de page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31338"/>
            <a:ext cx="2946400" cy="496887"/>
          </a:xfrm>
          <a:prstGeom prst="rect">
            <a:avLst/>
          </a:prstGeom>
        </p:spPr>
        <p:txBody>
          <a:bodyPr vert="horz" lIns="91440" tIns="45720" rIns="91440" bIns="45720" rtlCol="0" anchor="b"/>
          <a:lstStyle>
            <a:lvl1pPr algn="r">
              <a:defRPr sz="1200"/>
            </a:lvl1pPr>
          </a:lstStyle>
          <a:p>
            <a:fld id="{61E05322-201F-44B8-A2E0-727048E434F0}" type="slidenum">
              <a:rPr lang="fr-FR" smtClean="0"/>
              <a:t>‹N°›</a:t>
            </a:fld>
            <a:endParaRPr lang="fr-FR"/>
          </a:p>
        </p:txBody>
      </p:sp>
    </p:spTree>
    <p:extLst>
      <p:ext uri="{BB962C8B-B14F-4D97-AF65-F5344CB8AC3E}">
        <p14:creationId xmlns:p14="http://schemas.microsoft.com/office/powerpoint/2010/main" val="1592308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491"/>
          </a:xfrm>
          <a:prstGeom prst="rect">
            <a:avLst/>
          </a:prstGeom>
        </p:spPr>
        <p:txBody>
          <a:bodyPr vert="horz" lIns="91440" tIns="45720" rIns="91440" bIns="45720" rtlCol="0"/>
          <a:lstStyle>
            <a:lvl1pPr algn="r">
              <a:defRPr sz="1200"/>
            </a:lvl1pPr>
          </a:lstStyle>
          <a:p>
            <a:fld id="{88AD58B6-1BF9-4CF2-B87A-D57BBB706F05}" type="datetimeFigureOut">
              <a:rPr lang="fr-FR" smtClean="0"/>
              <a:t>18/01/2024</a:t>
            </a:fld>
            <a:endParaRPr lang="fr-FR"/>
          </a:p>
        </p:txBody>
      </p:sp>
      <p:sp>
        <p:nvSpPr>
          <p:cNvPr id="4" name="Espace réservé de l'image des diapositives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6661"/>
            <a:ext cx="5438140" cy="4468416"/>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599"/>
            <a:ext cx="2945659"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1599"/>
            <a:ext cx="2945659" cy="496491"/>
          </a:xfrm>
          <a:prstGeom prst="rect">
            <a:avLst/>
          </a:prstGeom>
        </p:spPr>
        <p:txBody>
          <a:bodyPr vert="horz" lIns="91440" tIns="45720" rIns="91440" bIns="45720" rtlCol="0" anchor="b"/>
          <a:lstStyle>
            <a:lvl1pPr algn="r">
              <a:defRPr sz="1200"/>
            </a:lvl1pPr>
          </a:lstStyle>
          <a:p>
            <a:fld id="{C2CB3065-8E41-4AE1-A0BE-60E49B16FC02}" type="slidenum">
              <a:rPr lang="fr-FR" smtClean="0"/>
              <a:t>‹N°›</a:t>
            </a:fld>
            <a:endParaRPr lang="fr-FR"/>
          </a:p>
        </p:txBody>
      </p:sp>
    </p:spTree>
    <p:extLst>
      <p:ext uri="{BB962C8B-B14F-4D97-AF65-F5344CB8AC3E}">
        <p14:creationId xmlns:p14="http://schemas.microsoft.com/office/powerpoint/2010/main" val="272200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CB3065-8E41-4AE1-A0BE-60E49B16FC02}" type="slidenum">
              <a:rPr lang="fr-FR" smtClean="0"/>
              <a:t>1</a:t>
            </a:fld>
            <a:endParaRPr lang="fr-FR"/>
          </a:p>
        </p:txBody>
      </p:sp>
    </p:spTree>
    <p:extLst>
      <p:ext uri="{BB962C8B-B14F-4D97-AF65-F5344CB8AC3E}">
        <p14:creationId xmlns:p14="http://schemas.microsoft.com/office/powerpoint/2010/main" val="4189055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Juillet  moins de fleurs</a:t>
            </a:r>
            <a:endParaRPr lang="fr-FR" dirty="0"/>
          </a:p>
        </p:txBody>
      </p:sp>
      <p:sp>
        <p:nvSpPr>
          <p:cNvPr id="4" name="Espace réservé du numéro de diapositive 3"/>
          <p:cNvSpPr>
            <a:spLocks noGrp="1"/>
          </p:cNvSpPr>
          <p:nvPr>
            <p:ph type="sldNum" sz="quarter" idx="10"/>
          </p:nvPr>
        </p:nvSpPr>
        <p:spPr/>
        <p:txBody>
          <a:bodyPr/>
          <a:lstStyle/>
          <a:p>
            <a:fld id="{C2CB3065-8E41-4AE1-A0BE-60E49B16FC02}"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258678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 piégeage des fondatrices doit être l’axe majeur pour limiter sérieusement la présence du frelon  asiatique.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Suivant les régions, suivant les lieux en raison de la température les futures fondatrices se réveillent, elles ont passé une période plus ou moins longue en hibernation. En début de saison nous nous trouvons en présence de jeunes reines uniquement, elles sont très discrètes. Leur alimentation est essentiellement  à base de glucides. Pour celui qui a l’œil averti il peut donc en apercevoir sur les fleurs pompant du nectar, autour des ruches bien entendu où elles n’hésitent pas à s’introduire pour prélever du miel sur les cadres de rives… Les jeunes reines ou  fondatrices ne posent pas de problèmes majeurs  aux colonies d’abeilles, sauf qu’elles sont le début d’un fléau qui quelques mois plus tard fera de gros dégâts. </a:t>
            </a:r>
          </a:p>
          <a:p>
            <a:endParaRPr lang="fr-FR" dirty="0"/>
          </a:p>
        </p:txBody>
      </p:sp>
      <p:sp>
        <p:nvSpPr>
          <p:cNvPr id="4" name="Espace réservé du numéro de diapositive 3"/>
          <p:cNvSpPr>
            <a:spLocks noGrp="1"/>
          </p:cNvSpPr>
          <p:nvPr>
            <p:ph type="sldNum" sz="quarter" idx="10"/>
          </p:nvPr>
        </p:nvSpPr>
        <p:spPr/>
        <p:txBody>
          <a:bodyPr/>
          <a:lstStyle/>
          <a:p>
            <a:fld id="{C2CB3065-8E41-4AE1-A0BE-60E49B16FC02}" type="slidenum">
              <a:rPr lang="fr-FR" smtClean="0"/>
              <a:t>4</a:t>
            </a:fld>
            <a:endParaRPr lang="fr-FR"/>
          </a:p>
        </p:txBody>
      </p:sp>
    </p:spTree>
    <p:extLst>
      <p:ext uri="{BB962C8B-B14F-4D97-AF65-F5344CB8AC3E}">
        <p14:creationId xmlns:p14="http://schemas.microsoft.com/office/powerpoint/2010/main" val="200430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CB3065-8E41-4AE1-A0BE-60E49B16FC02}" type="slidenum">
              <a:rPr lang="fr-FR" smtClean="0"/>
              <a:t>5</a:t>
            </a:fld>
            <a:endParaRPr lang="fr-FR"/>
          </a:p>
        </p:txBody>
      </p:sp>
    </p:spTree>
    <p:extLst>
      <p:ext uri="{BB962C8B-B14F-4D97-AF65-F5344CB8AC3E}">
        <p14:creationId xmlns:p14="http://schemas.microsoft.com/office/powerpoint/2010/main" val="278167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Concernant les pièges, il en existe de différents modèles, le mieux est de trouver un bon rapport entre attractivité  et sélectivité. La mauvaise sélectivité des pièges provient très souvent du lieu qui n’est pas approprié, de l’appât et surtout de la date et des conditions météorologiques non propices.</a:t>
            </a:r>
          </a:p>
          <a:p>
            <a:endParaRPr lang="fr-FR" dirty="0"/>
          </a:p>
        </p:txBody>
      </p:sp>
      <p:sp>
        <p:nvSpPr>
          <p:cNvPr id="4" name="Espace réservé du numéro de diapositive 3"/>
          <p:cNvSpPr>
            <a:spLocks noGrp="1"/>
          </p:cNvSpPr>
          <p:nvPr>
            <p:ph type="sldNum" sz="quarter" idx="10"/>
          </p:nvPr>
        </p:nvSpPr>
        <p:spPr/>
        <p:txBody>
          <a:bodyPr/>
          <a:lstStyle/>
          <a:p>
            <a:fld id="{C2CB3065-8E41-4AE1-A0BE-60E49B16FC02}" type="slidenum">
              <a:rPr lang="fr-FR" smtClean="0"/>
              <a:t>6</a:t>
            </a:fld>
            <a:endParaRPr lang="fr-FR"/>
          </a:p>
        </p:txBody>
      </p:sp>
    </p:spTree>
    <p:extLst>
      <p:ext uri="{BB962C8B-B14F-4D97-AF65-F5344CB8AC3E}">
        <p14:creationId xmlns:p14="http://schemas.microsoft.com/office/powerpoint/2010/main" val="1781899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Dans un plan de lutte il faut tenir compte du coût et des résultats au final. Baser uniquement  la lutte par la destruction des nids est une grosse erreur. Le coût fini souvent pas être élevé et dissuasif au regard du nombre de nids trouvés. La destruction n’est pas toujours possible pour de multiples raisons, de plus l’opération doit être menée tous les ans du fait de la </a:t>
            </a:r>
            <a:r>
              <a:rPr lang="fr-FR" sz="1200" kern="1200" dirty="0" err="1" smtClean="0">
                <a:solidFill>
                  <a:schemeClr val="tx1"/>
                </a:solidFill>
                <a:effectLst/>
                <a:latin typeface="+mn-lt"/>
                <a:ea typeface="+mn-ea"/>
                <a:cs typeface="+mn-cs"/>
              </a:rPr>
              <a:t>réinfestation</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nids étant bien souvent trouvés à la chute des feuilles dans les arbres,  les frelons ont eu alors le temps vu le développement exponentiel d’une colonie de faire pendant plusieurs mois d’énormes dégâts et pire, d’avoir eu le temps de libérer des centaines de jeunes reines.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jeunes reines parties des nids coloniseront à leur tour dans un rayon de plusieurs dizaines de kilomètres tout un territoire. </a:t>
            </a:r>
            <a:endParaRPr lang="fr-FR" dirty="0"/>
          </a:p>
        </p:txBody>
      </p:sp>
      <p:sp>
        <p:nvSpPr>
          <p:cNvPr id="4" name="Espace réservé du numéro de diapositive 3"/>
          <p:cNvSpPr>
            <a:spLocks noGrp="1"/>
          </p:cNvSpPr>
          <p:nvPr>
            <p:ph type="sldNum" sz="quarter" idx="10"/>
          </p:nvPr>
        </p:nvSpPr>
        <p:spPr/>
        <p:txBody>
          <a:bodyPr/>
          <a:lstStyle/>
          <a:p>
            <a:fld id="{C2CB3065-8E41-4AE1-A0BE-60E49B16FC02}" type="slidenum">
              <a:rPr lang="fr-FR" smtClean="0"/>
              <a:t>8</a:t>
            </a:fld>
            <a:endParaRPr lang="fr-FR"/>
          </a:p>
        </p:txBody>
      </p:sp>
    </p:spTree>
    <p:extLst>
      <p:ext uri="{BB962C8B-B14F-4D97-AF65-F5344CB8AC3E}">
        <p14:creationId xmlns:p14="http://schemas.microsoft.com/office/powerpoint/2010/main" val="4113305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smtClean="0"/>
              <a:t>Modifiez le style du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r>
              <a:rPr lang="fr-FR" smtClean="0"/>
              <a:t>18/01/2024</a:t>
            </a:r>
            <a:endParaRPr lang="fr-FR"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fr-FR" smtClean="0"/>
              <a:t>Rucher école de Kermadio   API 56 Abeilles et biodiversité</a:t>
            </a:r>
            <a:endParaRPr lang="fr-FR"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CA76CB8-2F65-4090-920B-C426156A25C7}" type="slidenum">
              <a:rPr lang="fr-FR" smtClean="0"/>
              <a:t>‹N°›</a:t>
            </a:fld>
            <a:endParaRPr lang="fr-FR"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r>
              <a:rPr lang="fr-FR" smtClean="0"/>
              <a:t>18/01/2024</a:t>
            </a:r>
            <a:endParaRPr lang="fr-FR" dirty="0"/>
          </a:p>
        </p:txBody>
      </p:sp>
      <p:sp>
        <p:nvSpPr>
          <p:cNvPr id="5" name="Footer Placeholder 4"/>
          <p:cNvSpPr>
            <a:spLocks noGrp="1"/>
          </p:cNvSpPr>
          <p:nvPr>
            <p:ph type="ftr" sz="quarter" idx="11"/>
          </p:nvPr>
        </p:nvSpPr>
        <p:spPr/>
        <p:txBody>
          <a:bodyPr/>
          <a:lstStyle/>
          <a:p>
            <a:r>
              <a:rPr lang="fr-FR" smtClean="0"/>
              <a:t>Rucher école de Kermadio   API 56 Abeilles et biodiversité</a:t>
            </a:r>
            <a:endParaRPr lang="fr-FR" dirty="0"/>
          </a:p>
        </p:txBody>
      </p:sp>
      <p:sp>
        <p:nvSpPr>
          <p:cNvPr id="6" name="Slide Number Placeholder 5"/>
          <p:cNvSpPr>
            <a:spLocks noGrp="1"/>
          </p:cNvSpPr>
          <p:nvPr>
            <p:ph type="sldNum" sz="quarter" idx="12"/>
          </p:nvPr>
        </p:nvSpPr>
        <p:spPr/>
        <p:txBody>
          <a:bodyPr/>
          <a:lstStyle/>
          <a:p>
            <a:fld id="{2CA76CB8-2F65-4090-920B-C426156A25C7}" type="slidenum">
              <a:rPr lang="fr-FR" smtClean="0"/>
              <a:t>‹N°›</a:t>
            </a:fld>
            <a:endParaRPr lang="fr-FR" dirty="0"/>
          </a:p>
        </p:txBody>
      </p:sp>
    </p:spTree>
  </p:cSld>
  <p:clrMapOvr>
    <a:masterClrMapping/>
  </p:clrMapOvr>
  <p:transition spd="slow">
    <p:cov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smtClean="0"/>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r>
              <a:rPr lang="fr-FR" smtClean="0"/>
              <a:t>18/01/2024</a:t>
            </a:r>
            <a:endParaRPr lang="fr-FR" dirty="0"/>
          </a:p>
        </p:txBody>
      </p:sp>
      <p:sp>
        <p:nvSpPr>
          <p:cNvPr id="5" name="Footer Placeholder 4"/>
          <p:cNvSpPr>
            <a:spLocks noGrp="1"/>
          </p:cNvSpPr>
          <p:nvPr>
            <p:ph type="ftr" sz="quarter" idx="11"/>
          </p:nvPr>
        </p:nvSpPr>
        <p:spPr/>
        <p:txBody>
          <a:bodyPr/>
          <a:lstStyle/>
          <a:p>
            <a:r>
              <a:rPr lang="fr-FR" smtClean="0"/>
              <a:t>Rucher école de Kermadio   API 56 Abeilles et biodiversité</a:t>
            </a:r>
            <a:endParaRPr lang="fr-FR" dirty="0"/>
          </a:p>
        </p:txBody>
      </p:sp>
      <p:sp>
        <p:nvSpPr>
          <p:cNvPr id="6" name="Slide Number Placeholder 5"/>
          <p:cNvSpPr>
            <a:spLocks noGrp="1"/>
          </p:cNvSpPr>
          <p:nvPr>
            <p:ph type="sldNum" sz="quarter" idx="12"/>
          </p:nvPr>
        </p:nvSpPr>
        <p:spPr/>
        <p:txBody>
          <a:bodyPr/>
          <a:lstStyle/>
          <a:p>
            <a:fld id="{2CA76CB8-2F65-4090-920B-C426156A25C7}" type="slidenum">
              <a:rPr lang="fr-FR" smtClean="0"/>
              <a:t>‹N°›</a:t>
            </a:fld>
            <a:endParaRPr lang="fr-FR" dirty="0"/>
          </a:p>
        </p:txBody>
      </p:sp>
    </p:spTree>
  </p:cSld>
  <p:clrMapOvr>
    <a:masterClrMapping/>
  </p:clrMapOvr>
  <p:transition spd="slow">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7010400" y="6492875"/>
            <a:ext cx="1666056" cy="365125"/>
          </a:xfrm>
        </p:spPr>
        <p:txBody>
          <a:bodyPr/>
          <a:lstStyle/>
          <a:p>
            <a:r>
              <a:rPr lang="fr-FR" smtClean="0"/>
              <a:t>18/01/2024</a:t>
            </a:r>
            <a:endParaRPr lang="fr-FR" dirty="0"/>
          </a:p>
        </p:txBody>
      </p:sp>
      <p:sp>
        <p:nvSpPr>
          <p:cNvPr id="5" name="Footer Placeholder 4"/>
          <p:cNvSpPr>
            <a:spLocks noGrp="1"/>
          </p:cNvSpPr>
          <p:nvPr>
            <p:ph type="ftr" sz="quarter" idx="11"/>
          </p:nvPr>
        </p:nvSpPr>
        <p:spPr>
          <a:xfrm>
            <a:off x="1907704" y="6492875"/>
            <a:ext cx="5112568" cy="365125"/>
          </a:xfrm>
        </p:spPr>
        <p:txBody>
          <a:bodyPr/>
          <a:lstStyle>
            <a:lvl1pPr>
              <a:defRPr>
                <a:solidFill>
                  <a:schemeClr val="bg1"/>
                </a:solidFill>
              </a:defRPr>
            </a:lvl1pPr>
          </a:lstStyle>
          <a:p>
            <a:r>
              <a:rPr lang="fr-FR" smtClean="0"/>
              <a:t>Rucher école de Kermadio   API 56 Abeilles et biodiversité</a:t>
            </a:r>
            <a:endParaRPr lang="fr-FR" dirty="0"/>
          </a:p>
        </p:txBody>
      </p:sp>
      <p:sp>
        <p:nvSpPr>
          <p:cNvPr id="6" name="Slide Number Placeholder 5"/>
          <p:cNvSpPr>
            <a:spLocks noGrp="1"/>
          </p:cNvSpPr>
          <p:nvPr>
            <p:ph type="sldNum" sz="quarter" idx="12"/>
          </p:nvPr>
        </p:nvSpPr>
        <p:spPr>
          <a:xfrm>
            <a:off x="395536" y="6479292"/>
            <a:ext cx="1332156" cy="365125"/>
          </a:xfrm>
        </p:spPr>
        <p:txBody>
          <a:bodyPr/>
          <a:lstStyle/>
          <a:p>
            <a:fld id="{2CA76CB8-2F65-4090-920B-C426156A25C7}" type="slidenum">
              <a:rPr lang="fr-FR" smtClean="0"/>
              <a:t>‹N°›</a:t>
            </a:fld>
            <a:endParaRPr lang="fr-FR" dirty="0"/>
          </a:p>
        </p:txBody>
      </p:sp>
    </p:spTree>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fr-FR" smtClean="0"/>
              <a:t>18/01/2024</a:t>
            </a:r>
            <a:endParaRPr lang="fr-FR" dirty="0"/>
          </a:p>
        </p:txBody>
      </p:sp>
      <p:sp>
        <p:nvSpPr>
          <p:cNvPr id="5" name="Footer Placeholder 4"/>
          <p:cNvSpPr>
            <a:spLocks noGrp="1"/>
          </p:cNvSpPr>
          <p:nvPr>
            <p:ph type="ftr" sz="quarter" idx="11"/>
          </p:nvPr>
        </p:nvSpPr>
        <p:spPr>
          <a:xfrm>
            <a:off x="2123728" y="6492875"/>
            <a:ext cx="4795736" cy="365125"/>
          </a:xfrm>
        </p:spPr>
        <p:txBody>
          <a:bodyPr/>
          <a:lstStyle/>
          <a:p>
            <a:r>
              <a:rPr lang="fr-FR" smtClean="0"/>
              <a:t>Rucher école de Kermadio   API 56 Abeilles et biodiversité</a:t>
            </a:r>
            <a:endParaRPr lang="fr-FR" dirty="0"/>
          </a:p>
        </p:txBody>
      </p:sp>
      <p:sp>
        <p:nvSpPr>
          <p:cNvPr id="6" name="Slide Number Placeholder 5"/>
          <p:cNvSpPr>
            <a:spLocks noGrp="1"/>
          </p:cNvSpPr>
          <p:nvPr>
            <p:ph type="sldNum" sz="quarter" idx="12"/>
          </p:nvPr>
        </p:nvSpPr>
        <p:spPr/>
        <p:txBody>
          <a:bodyPr/>
          <a:lstStyle/>
          <a:p>
            <a:fld id="{2CA76CB8-2F65-4090-920B-C426156A25C7}" type="slidenum">
              <a:rPr lang="fr-FR" smtClean="0"/>
              <a:t>‹N°›</a:t>
            </a:fld>
            <a:endParaRPr lang="fr-FR" dirty="0"/>
          </a:p>
        </p:txBody>
      </p:sp>
    </p:spTree>
  </p:cSld>
  <p:clrMapOvr>
    <a:masterClrMapping/>
  </p:clrMapOvr>
  <p:transition spd="slow">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r>
              <a:rPr lang="fr-FR" smtClean="0"/>
              <a:t>18/01/2024</a:t>
            </a:r>
            <a:endParaRPr lang="fr-FR" dirty="0"/>
          </a:p>
        </p:txBody>
      </p:sp>
      <p:sp>
        <p:nvSpPr>
          <p:cNvPr id="6" name="Footer Placeholder 5"/>
          <p:cNvSpPr>
            <a:spLocks noGrp="1"/>
          </p:cNvSpPr>
          <p:nvPr>
            <p:ph type="ftr" sz="quarter" idx="11"/>
          </p:nvPr>
        </p:nvSpPr>
        <p:spPr>
          <a:xfrm>
            <a:off x="1691680" y="6502747"/>
            <a:ext cx="5587824" cy="365125"/>
          </a:xfrm>
        </p:spPr>
        <p:txBody>
          <a:bodyPr/>
          <a:lstStyle/>
          <a:p>
            <a:r>
              <a:rPr lang="fr-FR" smtClean="0"/>
              <a:t>Rucher école de Kermadio   API 56 Abeilles et biodiversité</a:t>
            </a:r>
            <a:endParaRPr lang="fr-FR" dirty="0"/>
          </a:p>
        </p:txBody>
      </p:sp>
      <p:sp>
        <p:nvSpPr>
          <p:cNvPr id="7" name="Slide Number Placeholder 6"/>
          <p:cNvSpPr>
            <a:spLocks noGrp="1"/>
          </p:cNvSpPr>
          <p:nvPr>
            <p:ph type="sldNum" sz="quarter" idx="12"/>
          </p:nvPr>
        </p:nvSpPr>
        <p:spPr/>
        <p:txBody>
          <a:bodyPr/>
          <a:lstStyle/>
          <a:p>
            <a:fld id="{2CA76CB8-2F65-4090-920B-C426156A25C7}" type="slidenum">
              <a:rPr lang="fr-FR" smtClean="0"/>
              <a:t>‹N°›</a:t>
            </a:fld>
            <a:endParaRPr lang="fr-FR" dirty="0"/>
          </a:p>
        </p:txBody>
      </p:sp>
      <p:sp>
        <p:nvSpPr>
          <p:cNvPr id="9" name="Content Placeholder 8"/>
          <p:cNvSpPr>
            <a:spLocks noGrp="1"/>
          </p:cNvSpPr>
          <p:nvPr>
            <p:ph sz="quarter" idx="13"/>
          </p:nvPr>
        </p:nvSpPr>
        <p:spPr>
          <a:xfrm>
            <a:off x="1042416" y="2313432"/>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transition spd="slow">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r>
              <a:rPr lang="fr-FR" smtClean="0"/>
              <a:t>18/01/2024</a:t>
            </a:r>
            <a:endParaRPr lang="fr-FR" dirty="0"/>
          </a:p>
        </p:txBody>
      </p:sp>
      <p:sp>
        <p:nvSpPr>
          <p:cNvPr id="8" name="Footer Placeholder 7"/>
          <p:cNvSpPr>
            <a:spLocks noGrp="1"/>
          </p:cNvSpPr>
          <p:nvPr>
            <p:ph type="ftr" sz="quarter" idx="11"/>
          </p:nvPr>
        </p:nvSpPr>
        <p:spPr/>
        <p:txBody>
          <a:bodyPr/>
          <a:lstStyle/>
          <a:p>
            <a:r>
              <a:rPr lang="fr-FR" smtClean="0"/>
              <a:t>Rucher école de Kermadio   API 56 Abeilles et biodiversité</a:t>
            </a:r>
            <a:endParaRPr lang="fr-FR" dirty="0"/>
          </a:p>
        </p:txBody>
      </p:sp>
      <p:sp>
        <p:nvSpPr>
          <p:cNvPr id="9" name="Slide Number Placeholder 8"/>
          <p:cNvSpPr>
            <a:spLocks noGrp="1"/>
          </p:cNvSpPr>
          <p:nvPr>
            <p:ph type="sldNum" sz="quarter" idx="12"/>
          </p:nvPr>
        </p:nvSpPr>
        <p:spPr/>
        <p:txBody>
          <a:bodyPr/>
          <a:lstStyle/>
          <a:p>
            <a:fld id="{2CA76CB8-2F65-4090-920B-C426156A25C7}" type="slidenum">
              <a:rPr lang="fr-FR" smtClean="0"/>
              <a:t>‹N°›</a:t>
            </a:fld>
            <a:endParaRPr lang="fr-FR" dirty="0"/>
          </a:p>
        </p:txBody>
      </p:sp>
    </p:spTree>
  </p:cSld>
  <p:clrMapOvr>
    <a:masterClrMapping/>
  </p:clrMapOvr>
  <p:transition spd="slow">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a:xfrm>
            <a:off x="107504" y="6492875"/>
            <a:ext cx="2133600" cy="365125"/>
          </a:xfrm>
        </p:spPr>
        <p:txBody>
          <a:bodyPr/>
          <a:lstStyle/>
          <a:p>
            <a:r>
              <a:rPr lang="fr-FR" smtClean="0"/>
              <a:t>18/01/2024</a:t>
            </a:r>
            <a:endParaRPr lang="fr-FR" dirty="0"/>
          </a:p>
        </p:txBody>
      </p:sp>
      <p:sp>
        <p:nvSpPr>
          <p:cNvPr id="4" name="Footer Placeholder 3"/>
          <p:cNvSpPr>
            <a:spLocks noGrp="1"/>
          </p:cNvSpPr>
          <p:nvPr>
            <p:ph type="ftr" sz="quarter" idx="11"/>
          </p:nvPr>
        </p:nvSpPr>
        <p:spPr>
          <a:xfrm>
            <a:off x="5148064" y="6165304"/>
            <a:ext cx="3502152" cy="365125"/>
          </a:xfrm>
        </p:spPr>
        <p:txBody>
          <a:bodyPr/>
          <a:lstStyle/>
          <a:p>
            <a:r>
              <a:rPr lang="fr-FR" smtClean="0"/>
              <a:t>Rucher école de Kermadio   API 56 Abeilles et biodiversité</a:t>
            </a:r>
            <a:endParaRPr lang="fr-FR" dirty="0"/>
          </a:p>
        </p:txBody>
      </p:sp>
      <p:sp>
        <p:nvSpPr>
          <p:cNvPr id="5" name="Slide Number Placeholder 4"/>
          <p:cNvSpPr>
            <a:spLocks noGrp="1"/>
          </p:cNvSpPr>
          <p:nvPr>
            <p:ph type="sldNum" sz="quarter" idx="12"/>
          </p:nvPr>
        </p:nvSpPr>
        <p:spPr>
          <a:xfrm>
            <a:off x="8316416" y="6492875"/>
            <a:ext cx="827584" cy="365125"/>
          </a:xfrm>
        </p:spPr>
        <p:txBody>
          <a:bodyPr/>
          <a:lstStyle/>
          <a:p>
            <a:fld id="{2CA76CB8-2F65-4090-920B-C426156A25C7}" type="slidenum">
              <a:rPr lang="fr-FR" smtClean="0"/>
              <a:t>‹N°›</a:t>
            </a:fld>
            <a:endParaRPr lang="fr-FR" dirty="0"/>
          </a:p>
        </p:txBody>
      </p:sp>
    </p:spTree>
  </p:cSld>
  <p:clrMapOvr>
    <a:masterClrMapping/>
  </p:clrMapOvr>
  <p:transition spd="slow">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76256" y="6492875"/>
            <a:ext cx="2133600" cy="365125"/>
          </a:xfrm>
        </p:spPr>
        <p:txBody>
          <a:bodyPr/>
          <a:lstStyle>
            <a:lvl1pPr>
              <a:defRPr/>
            </a:lvl1pPr>
          </a:lstStyle>
          <a:p>
            <a:r>
              <a:rPr lang="fr-FR" smtClean="0"/>
              <a:t>18/01/2024</a:t>
            </a:r>
            <a:endParaRPr lang="fr-FR" dirty="0"/>
          </a:p>
        </p:txBody>
      </p:sp>
      <p:sp>
        <p:nvSpPr>
          <p:cNvPr id="3" name="Footer Placeholder 2"/>
          <p:cNvSpPr>
            <a:spLocks noGrp="1"/>
          </p:cNvSpPr>
          <p:nvPr>
            <p:ph type="ftr" sz="quarter" idx="11"/>
          </p:nvPr>
        </p:nvSpPr>
        <p:spPr>
          <a:xfrm>
            <a:off x="1691680" y="6492875"/>
            <a:ext cx="5256584" cy="365125"/>
          </a:xfrm>
        </p:spPr>
        <p:txBody>
          <a:bodyPr/>
          <a:lstStyle>
            <a:lvl1pPr>
              <a:defRPr>
                <a:solidFill>
                  <a:schemeClr val="bg1"/>
                </a:solidFill>
              </a:defRPr>
            </a:lvl1pPr>
          </a:lstStyle>
          <a:p>
            <a:r>
              <a:rPr lang="fr-FR" smtClean="0"/>
              <a:t>Rucher école de Kermadio   API 56 Abeilles et biodiversité</a:t>
            </a:r>
            <a:endParaRPr lang="fr-FR" dirty="0"/>
          </a:p>
        </p:txBody>
      </p:sp>
      <p:sp>
        <p:nvSpPr>
          <p:cNvPr id="4" name="Slide Number Placeholder 3"/>
          <p:cNvSpPr>
            <a:spLocks noGrp="1"/>
          </p:cNvSpPr>
          <p:nvPr>
            <p:ph type="sldNum" sz="quarter" idx="12"/>
          </p:nvPr>
        </p:nvSpPr>
        <p:spPr>
          <a:xfrm>
            <a:off x="395536" y="6492875"/>
            <a:ext cx="1332156" cy="365125"/>
          </a:xfrm>
        </p:spPr>
        <p:txBody>
          <a:bodyPr/>
          <a:lstStyle/>
          <a:p>
            <a:fld id="{2CA76CB8-2F65-4090-920B-C426156A25C7}" type="slidenum">
              <a:rPr lang="fr-FR" smtClean="0"/>
              <a:t>‹N°›</a:t>
            </a:fld>
            <a:endParaRPr lang="fr-FR" dirty="0"/>
          </a:p>
        </p:txBody>
      </p:sp>
    </p:spTree>
  </p:cSld>
  <p:clrMapOvr>
    <a:masterClrMapping/>
  </p:clrMapOvr>
  <p:transition spd="slow">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8009533" y="6381328"/>
            <a:ext cx="1110716" cy="299158"/>
          </a:xfrm>
        </p:spPr>
        <p:txBody>
          <a:bodyPr/>
          <a:lstStyle/>
          <a:p>
            <a:r>
              <a:rPr lang="fr-FR" smtClean="0"/>
              <a:t>18/01/2024</a:t>
            </a:r>
            <a:endParaRPr lang="fr-FR" dirty="0"/>
          </a:p>
        </p:txBody>
      </p:sp>
      <p:sp>
        <p:nvSpPr>
          <p:cNvPr id="7" name="Slide Number Placeholder 6"/>
          <p:cNvSpPr>
            <a:spLocks noGrp="1"/>
          </p:cNvSpPr>
          <p:nvPr>
            <p:ph type="sldNum" sz="quarter" idx="12"/>
          </p:nvPr>
        </p:nvSpPr>
        <p:spPr>
          <a:xfrm>
            <a:off x="366432" y="6397872"/>
            <a:ext cx="1332156" cy="365125"/>
          </a:xfrm>
        </p:spPr>
        <p:txBody>
          <a:bodyPr/>
          <a:lstStyle/>
          <a:p>
            <a:fld id="{2CA76CB8-2F65-4090-920B-C426156A25C7}" type="slidenum">
              <a:rPr lang="fr-FR" smtClean="0"/>
              <a:t>‹N°›</a:t>
            </a:fld>
            <a:endParaRPr lang="fr-FR"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1324636" y="6381328"/>
            <a:ext cx="5911659" cy="381669"/>
          </a:xfrm>
        </p:spPr>
        <p:txBody>
          <a:bodyPr>
            <a:normAutofit/>
          </a:bodyPr>
          <a:lstStyle>
            <a:lvl1pPr>
              <a:defRPr>
                <a:solidFill>
                  <a:schemeClr val="bg1"/>
                </a:solidFill>
              </a:defRPr>
            </a:lvl1pPr>
          </a:lstStyle>
          <a:p>
            <a:r>
              <a:rPr lang="fr-FR" smtClean="0"/>
              <a:t>Rucher école de Kermadio   API 56 Abeilles et biodiversité</a:t>
            </a:r>
            <a:endParaRPr lang="fr-FR"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smtClean="0"/>
              <a:t>Modifiez le style du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transition spd="slow">
    <p:cov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404924" y="38595"/>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438035" y="567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438036" y="20456"/>
            <a:ext cx="3679116"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smtClean="0"/>
              <a:t>Modifiez le style du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7854172" y="6453336"/>
            <a:ext cx="1038708" cy="257192"/>
          </a:xfrm>
        </p:spPr>
        <p:txBody>
          <a:bodyPr/>
          <a:lstStyle/>
          <a:p>
            <a:r>
              <a:rPr lang="fr-FR" smtClean="0"/>
              <a:t>18/01/2024</a:t>
            </a:r>
            <a:endParaRPr lang="fr-FR" dirty="0"/>
          </a:p>
        </p:txBody>
      </p:sp>
      <p:sp>
        <p:nvSpPr>
          <p:cNvPr id="6" name="Footer Placeholder 5"/>
          <p:cNvSpPr>
            <a:spLocks noGrp="1"/>
          </p:cNvSpPr>
          <p:nvPr>
            <p:ph type="ftr" sz="quarter" idx="11"/>
          </p:nvPr>
        </p:nvSpPr>
        <p:spPr>
          <a:xfrm>
            <a:off x="2139368" y="6344595"/>
            <a:ext cx="4664880" cy="418402"/>
          </a:xfrm>
        </p:spPr>
        <p:txBody>
          <a:bodyPr>
            <a:normAutofit/>
          </a:bodyPr>
          <a:lstStyle>
            <a:lvl1pPr>
              <a:defRPr>
                <a:solidFill>
                  <a:schemeClr val="bg1"/>
                </a:solidFill>
              </a:defRPr>
            </a:lvl1pPr>
          </a:lstStyle>
          <a:p>
            <a:r>
              <a:rPr lang="fr-FR" smtClean="0"/>
              <a:t>Rucher école de Kermadio   API 56 Abeilles et biodiversité</a:t>
            </a:r>
            <a:endParaRPr lang="fr-FR" dirty="0"/>
          </a:p>
        </p:txBody>
      </p:sp>
      <p:sp>
        <p:nvSpPr>
          <p:cNvPr id="7" name="Slide Number Placeholder 6"/>
          <p:cNvSpPr>
            <a:spLocks noGrp="1"/>
          </p:cNvSpPr>
          <p:nvPr>
            <p:ph type="sldNum" sz="quarter" idx="12"/>
          </p:nvPr>
        </p:nvSpPr>
        <p:spPr>
          <a:xfrm>
            <a:off x="569801" y="6381328"/>
            <a:ext cx="1332156" cy="365125"/>
          </a:xfrm>
        </p:spPr>
        <p:txBody>
          <a:bodyPr/>
          <a:lstStyle/>
          <a:p>
            <a:fld id="{2CA76CB8-2F65-4090-920B-C426156A25C7}" type="slidenum">
              <a:rPr lang="fr-FR" smtClean="0"/>
              <a:t>‹N°›</a:t>
            </a:fld>
            <a:endParaRPr lang="fr-FR" dirty="0"/>
          </a:p>
        </p:txBody>
      </p:sp>
    </p:spTree>
  </p:cSld>
  <p:clrMapOvr>
    <a:masterClrMapping/>
  </p:clrMapOvr>
  <p:transition spd="slow">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r>
              <a:rPr lang="fr-FR" smtClean="0"/>
              <a:t>18/01/2024</a:t>
            </a:r>
            <a:endParaRPr lang="fr-FR" dirty="0"/>
          </a:p>
        </p:txBody>
      </p:sp>
      <p:sp>
        <p:nvSpPr>
          <p:cNvPr id="5" name="Footer Placeholder 4"/>
          <p:cNvSpPr>
            <a:spLocks noGrp="1"/>
          </p:cNvSpPr>
          <p:nvPr>
            <p:ph type="ftr" sz="quarter" idx="3"/>
          </p:nvPr>
        </p:nvSpPr>
        <p:spPr>
          <a:xfrm>
            <a:off x="2267744" y="6515314"/>
            <a:ext cx="4376240" cy="365125"/>
          </a:xfrm>
          <a:prstGeom prst="rect">
            <a:avLst/>
          </a:prstGeom>
        </p:spPr>
        <p:txBody>
          <a:bodyPr vert="horz" lIns="91440" tIns="45720" rIns="91440" bIns="45720" rtlCol="0" anchor="ctr"/>
          <a:lstStyle>
            <a:lvl1pPr algn="r">
              <a:defRPr sz="1200">
                <a:solidFill>
                  <a:schemeClr val="bg1"/>
                </a:solidFill>
              </a:defRPr>
            </a:lvl1pPr>
          </a:lstStyle>
          <a:p>
            <a:r>
              <a:rPr lang="fr-FR" smtClean="0"/>
              <a:t>Rucher école de Kermadio   API 56 Abeilles et biodiversité</a:t>
            </a:r>
            <a:endParaRPr lang="fr-FR"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CA76CB8-2F65-4090-920B-C426156A25C7}" type="slidenum">
              <a:rPr lang="fr-FR" smtClean="0"/>
              <a:t>‹N°›</a:t>
            </a:fld>
            <a:endParaRPr lang="fr-FR"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p:transition>
  <p:timing>
    <p:tnLst>
      <p:par>
        <p:cTn id="1" dur="indefinite" restart="never" nodeType="tmRoot"/>
      </p:par>
    </p:tnLst>
  </p:timing>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51526" y="2515765"/>
            <a:ext cx="3492882" cy="2569419"/>
          </a:xfrm>
        </p:spPr>
        <p:txBody>
          <a:bodyPr>
            <a:normAutofit fontScale="90000"/>
          </a:bodyPr>
          <a:lstStyle/>
          <a:p>
            <a:pPr algn="ctr"/>
            <a:r>
              <a:rPr lang="fr-FR" b="1" dirty="0" smtClean="0"/>
              <a:t>Le piégeage des frelons </a:t>
            </a:r>
            <a:r>
              <a:rPr lang="fr-FR" b="1" strike="sngStrike" dirty="0" smtClean="0"/>
              <a:t>asiatiques</a:t>
            </a:r>
            <a:br>
              <a:rPr lang="fr-FR" b="1" strike="sngStrike" dirty="0" smtClean="0"/>
            </a:br>
            <a:r>
              <a:rPr lang="fr-FR" b="1" dirty="0" smtClean="0">
                <a:solidFill>
                  <a:schemeClr val="accent1">
                    <a:lumMod val="75000"/>
                  </a:schemeClr>
                </a:solidFill>
              </a:rPr>
              <a:t>Vespa velutina</a:t>
            </a:r>
            <a:br>
              <a:rPr lang="fr-FR" b="1" dirty="0" smtClean="0">
                <a:solidFill>
                  <a:schemeClr val="accent1">
                    <a:lumMod val="75000"/>
                  </a:schemeClr>
                </a:solidFill>
              </a:rPr>
            </a:br>
            <a:r>
              <a:rPr lang="fr-FR" b="1" dirty="0">
                <a:solidFill>
                  <a:schemeClr val="accent1">
                    <a:lumMod val="75000"/>
                  </a:schemeClr>
                </a:solidFill>
              </a:rPr>
              <a:t>nigrithorax</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4072235"/>
            <a:ext cx="2222672" cy="1474028"/>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3803501"/>
            <a:ext cx="1923573" cy="1857747"/>
          </a:xfrm>
          <a:prstGeom prst="rect">
            <a:avLst/>
          </a:prstGeom>
        </p:spPr>
      </p:pic>
      <p:sp>
        <p:nvSpPr>
          <p:cNvPr id="10" name="Espace réservé du pied de page 9"/>
          <p:cNvSpPr>
            <a:spLocks noGrp="1"/>
          </p:cNvSpPr>
          <p:nvPr>
            <p:ph type="ftr" sz="quarter" idx="11"/>
          </p:nvPr>
        </p:nvSpPr>
        <p:spPr>
          <a:xfrm>
            <a:off x="4932040" y="5719966"/>
            <a:ext cx="3203072" cy="365125"/>
          </a:xfrm>
        </p:spPr>
        <p:txBody>
          <a:bodyPr>
            <a:normAutofit fontScale="92500" lnSpcReduction="20000"/>
          </a:bodyPr>
          <a:lstStyle/>
          <a:p>
            <a:r>
              <a:rPr lang="fr-FR" dirty="0" smtClean="0">
                <a:solidFill>
                  <a:schemeClr val="accent1">
                    <a:lumMod val="75000"/>
                  </a:schemeClr>
                </a:solidFill>
              </a:rPr>
              <a:t>Rucher école de Kermadio </a:t>
            </a:r>
          </a:p>
          <a:p>
            <a:r>
              <a:rPr lang="fr-FR" dirty="0" smtClean="0">
                <a:solidFill>
                  <a:schemeClr val="accent1">
                    <a:lumMod val="75000"/>
                  </a:schemeClr>
                </a:solidFill>
              </a:rPr>
              <a:t> API 56 Abeilles et biodiversité</a:t>
            </a:r>
            <a:endParaRPr lang="fr-FR" dirty="0">
              <a:solidFill>
                <a:schemeClr val="accent1">
                  <a:lumMod val="75000"/>
                </a:schemeClr>
              </a:solidFill>
            </a:endParaRPr>
          </a:p>
        </p:txBody>
      </p:sp>
      <p:sp>
        <p:nvSpPr>
          <p:cNvPr id="11" name="Espace réservé du numéro de diapositive 10"/>
          <p:cNvSpPr>
            <a:spLocks noGrp="1"/>
          </p:cNvSpPr>
          <p:nvPr>
            <p:ph type="sldNum" sz="quarter" idx="12"/>
          </p:nvPr>
        </p:nvSpPr>
        <p:spPr/>
        <p:txBody>
          <a:bodyPr/>
          <a:lstStyle/>
          <a:p>
            <a:fld id="{2CA76CB8-2F65-4090-920B-C426156A25C7}" type="slidenum">
              <a:rPr lang="fr-FR" smtClean="0"/>
              <a:t>1</a:t>
            </a:fld>
            <a:endParaRPr lang="fr-FR" dirty="0"/>
          </a:p>
        </p:txBody>
      </p:sp>
      <p:sp>
        <p:nvSpPr>
          <p:cNvPr id="4" name="ZoneTexte 3"/>
          <p:cNvSpPr txBox="1"/>
          <p:nvPr/>
        </p:nvSpPr>
        <p:spPr>
          <a:xfrm>
            <a:off x="5076056" y="5260558"/>
            <a:ext cx="2952328" cy="369332"/>
          </a:xfrm>
          <a:prstGeom prst="rect">
            <a:avLst/>
          </a:prstGeom>
          <a:noFill/>
        </p:spPr>
        <p:txBody>
          <a:bodyPr wrap="square" rtlCol="0">
            <a:spAutoFit/>
          </a:bodyPr>
          <a:lstStyle/>
          <a:p>
            <a:r>
              <a:rPr lang="fr-FR" dirty="0" smtClean="0"/>
              <a:t>Gilles LANIO</a:t>
            </a:r>
            <a:endParaRPr lang="fr-FR"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7384"/>
            <a:ext cx="3658444"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9131775"/>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18/01/2024</a:t>
            </a:r>
            <a:endParaRPr lang="fr-FR" dirty="0"/>
          </a:p>
        </p:txBody>
      </p:sp>
      <p:sp>
        <p:nvSpPr>
          <p:cNvPr id="3" name="Espace réservé du pied de page 2"/>
          <p:cNvSpPr>
            <a:spLocks noGrp="1"/>
          </p:cNvSpPr>
          <p:nvPr>
            <p:ph type="ftr" sz="quarter" idx="11"/>
          </p:nvPr>
        </p:nvSpPr>
        <p:spPr/>
        <p:txBody>
          <a:bodyPr/>
          <a:lstStyle/>
          <a:p>
            <a:r>
              <a:rPr lang="fr-FR" smtClean="0"/>
              <a:t>Rucher école de Kermadio   API 56 Abeilles et biodiversité</a:t>
            </a:r>
            <a:endParaRPr lang="fr-FR" dirty="0"/>
          </a:p>
        </p:txBody>
      </p:sp>
      <p:sp>
        <p:nvSpPr>
          <p:cNvPr id="4" name="Espace réservé du numéro de diapositive 3"/>
          <p:cNvSpPr>
            <a:spLocks noGrp="1"/>
          </p:cNvSpPr>
          <p:nvPr>
            <p:ph type="sldNum" sz="quarter" idx="12"/>
          </p:nvPr>
        </p:nvSpPr>
        <p:spPr/>
        <p:txBody>
          <a:bodyPr/>
          <a:lstStyle/>
          <a:p>
            <a:fld id="{2CA76CB8-2F65-4090-920B-C426156A25C7}" type="slidenum">
              <a:rPr lang="fr-FR" smtClean="0"/>
              <a:t>10</a:t>
            </a:fld>
            <a:endParaRPr lang="fr-FR" dirty="0"/>
          </a:p>
        </p:txBody>
      </p:sp>
      <p:sp>
        <p:nvSpPr>
          <p:cNvPr id="5" name="Rectangle 4"/>
          <p:cNvSpPr/>
          <p:nvPr/>
        </p:nvSpPr>
        <p:spPr>
          <a:xfrm>
            <a:off x="611560" y="692696"/>
            <a:ext cx="8064896" cy="4416594"/>
          </a:xfrm>
          <a:prstGeom prst="rect">
            <a:avLst/>
          </a:prstGeom>
        </p:spPr>
        <p:txBody>
          <a:bodyPr wrap="square">
            <a:spAutoFit/>
          </a:bodyPr>
          <a:lstStyle/>
          <a:p>
            <a:endParaRPr lang="fr-FR" dirty="0" smtClean="0"/>
          </a:p>
          <a:p>
            <a:endParaRPr lang="fr-FR" dirty="0"/>
          </a:p>
          <a:p>
            <a:r>
              <a:rPr lang="fr-FR" dirty="0" smtClean="0"/>
              <a:t>Ces </a:t>
            </a:r>
            <a:r>
              <a:rPr lang="fr-FR" dirty="0"/>
              <a:t>bons résultats sont à attribuer à notre </a:t>
            </a:r>
            <a:r>
              <a:rPr lang="fr-FR" dirty="0" smtClean="0"/>
              <a:t>méthode (Michel LE BOUDEC) :</a:t>
            </a:r>
          </a:p>
          <a:p>
            <a:endParaRPr lang="fr-FR" dirty="0"/>
          </a:p>
          <a:p>
            <a:pPr marL="285750" indent="-285750">
              <a:spcBef>
                <a:spcPts val="600"/>
              </a:spcBef>
              <a:spcAft>
                <a:spcPts val="600"/>
              </a:spcAft>
              <a:buClr>
                <a:schemeClr val="bg2">
                  <a:lumMod val="50000"/>
                </a:schemeClr>
              </a:buClr>
              <a:buFont typeface="Courier New" panose="02070309020205020404" pitchFamily="49" charset="0"/>
              <a:buChar char="o"/>
            </a:pPr>
            <a:r>
              <a:rPr lang="fr-FR" dirty="0"/>
              <a:t>Création d'une association ABSAP en 2015</a:t>
            </a:r>
          </a:p>
          <a:p>
            <a:pPr marL="285750" indent="-285750">
              <a:spcBef>
                <a:spcPts val="600"/>
              </a:spcBef>
              <a:spcAft>
                <a:spcPts val="600"/>
              </a:spcAft>
              <a:buClr>
                <a:schemeClr val="bg2">
                  <a:lumMod val="50000"/>
                </a:schemeClr>
              </a:buClr>
              <a:buFont typeface="Courier New" panose="02070309020205020404" pitchFamily="49" charset="0"/>
              <a:buChar char="o"/>
            </a:pPr>
            <a:r>
              <a:rPr lang="fr-FR" dirty="0"/>
              <a:t>Partenariat avec la collectivité commune </a:t>
            </a:r>
            <a:r>
              <a:rPr lang="fr-FR" dirty="0" smtClean="0"/>
              <a:t>de BRECH(56)</a:t>
            </a:r>
            <a:endParaRPr lang="fr-FR" dirty="0"/>
          </a:p>
          <a:p>
            <a:pPr marL="285750" indent="-285750">
              <a:spcBef>
                <a:spcPts val="600"/>
              </a:spcBef>
              <a:spcAft>
                <a:spcPts val="600"/>
              </a:spcAft>
              <a:buClr>
                <a:schemeClr val="bg2">
                  <a:lumMod val="50000"/>
                </a:schemeClr>
              </a:buClr>
              <a:buFont typeface="Courier New" panose="02070309020205020404" pitchFamily="49" charset="0"/>
              <a:buChar char="o"/>
            </a:pPr>
            <a:r>
              <a:rPr lang="fr-FR" dirty="0"/>
              <a:t>Sensibilisation de la population</a:t>
            </a:r>
          </a:p>
          <a:p>
            <a:pPr marL="285750" indent="-285750">
              <a:spcBef>
                <a:spcPts val="600"/>
              </a:spcBef>
              <a:spcAft>
                <a:spcPts val="600"/>
              </a:spcAft>
              <a:buClr>
                <a:schemeClr val="bg2">
                  <a:lumMod val="50000"/>
                </a:schemeClr>
              </a:buClr>
              <a:buFont typeface="Courier New" panose="02070309020205020404" pitchFamily="49" charset="0"/>
              <a:buChar char="o"/>
            </a:pPr>
            <a:r>
              <a:rPr lang="fr-FR" dirty="0"/>
              <a:t>Formation au piégeage de printemps</a:t>
            </a:r>
          </a:p>
          <a:p>
            <a:pPr marL="285750" indent="-285750">
              <a:spcBef>
                <a:spcPts val="600"/>
              </a:spcBef>
              <a:spcAft>
                <a:spcPts val="600"/>
              </a:spcAft>
              <a:buClr>
                <a:schemeClr val="bg2">
                  <a:lumMod val="50000"/>
                </a:schemeClr>
              </a:buClr>
              <a:buFont typeface="Courier New" panose="02070309020205020404" pitchFamily="49" charset="0"/>
              <a:buChar char="o"/>
            </a:pPr>
            <a:r>
              <a:rPr lang="fr-FR" dirty="0"/>
              <a:t>Destruction des nids signalés à la mairie par les apiculteurs et des désinsectiseurs professionnels</a:t>
            </a:r>
          </a:p>
          <a:p>
            <a:pPr marL="285750" indent="-285750">
              <a:spcBef>
                <a:spcPts val="600"/>
              </a:spcBef>
              <a:spcAft>
                <a:spcPts val="600"/>
              </a:spcAft>
              <a:buClr>
                <a:schemeClr val="bg2">
                  <a:lumMod val="50000"/>
                </a:schemeClr>
              </a:buClr>
              <a:buFont typeface="Courier New" panose="02070309020205020404" pitchFamily="49" charset="0"/>
              <a:buChar char="o"/>
            </a:pPr>
            <a:r>
              <a:rPr lang="fr-FR" dirty="0"/>
              <a:t>Observations des prédations devant les ruches par les apiculteurs</a:t>
            </a:r>
          </a:p>
          <a:p>
            <a:pPr marL="285750" indent="-285750">
              <a:spcBef>
                <a:spcPts val="600"/>
              </a:spcBef>
              <a:spcAft>
                <a:spcPts val="600"/>
              </a:spcAft>
              <a:buClr>
                <a:schemeClr val="bg2">
                  <a:lumMod val="50000"/>
                </a:schemeClr>
              </a:buClr>
              <a:buFont typeface="Courier New" panose="02070309020205020404" pitchFamily="49" charset="0"/>
              <a:buChar char="o"/>
            </a:pPr>
            <a:r>
              <a:rPr lang="fr-FR" dirty="0"/>
              <a:t>Budget de destruction des nids de la commune </a:t>
            </a:r>
            <a:r>
              <a:rPr lang="fr-FR" dirty="0" smtClean="0"/>
              <a:t>maitrisé</a:t>
            </a:r>
            <a:endParaRPr lang="fr-FR" dirty="0"/>
          </a:p>
        </p:txBody>
      </p:sp>
      <p:sp>
        <p:nvSpPr>
          <p:cNvPr id="6" name="Rectangle 5"/>
          <p:cNvSpPr/>
          <p:nvPr/>
        </p:nvSpPr>
        <p:spPr>
          <a:xfrm>
            <a:off x="4644008" y="-25643"/>
            <a:ext cx="3528392" cy="400110"/>
          </a:xfrm>
          <a:prstGeom prst="rect">
            <a:avLst/>
          </a:prstGeom>
        </p:spPr>
        <p:txBody>
          <a:bodyPr wrap="square">
            <a:spAutoFit/>
          </a:bodyPr>
          <a:lstStyle/>
          <a:p>
            <a:pPr algn="ctr"/>
            <a:r>
              <a:rPr lang="fr-FR" sz="2000" b="1" dirty="0" smtClean="0">
                <a:solidFill>
                  <a:schemeClr val="bg2">
                    <a:lumMod val="75000"/>
                  </a:schemeClr>
                </a:solidFill>
              </a:rPr>
              <a:t>Campagne 2023 de BRECH</a:t>
            </a:r>
            <a:endParaRPr lang="fr-FR" sz="2000" dirty="0">
              <a:solidFill>
                <a:schemeClr val="bg2">
                  <a:lumMod val="75000"/>
                </a:schemeClr>
              </a:solidFill>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6309320"/>
            <a:ext cx="720080" cy="477541"/>
          </a:xfrm>
          <a:prstGeom prst="rect">
            <a:avLst/>
          </a:prstGeom>
        </p:spPr>
      </p:pic>
    </p:spTree>
    <p:extLst>
      <p:ext uri="{BB962C8B-B14F-4D97-AF65-F5344CB8AC3E}">
        <p14:creationId xmlns:p14="http://schemas.microsoft.com/office/powerpoint/2010/main" val="3988898645"/>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8024" y="-27384"/>
            <a:ext cx="3094117" cy="646331"/>
          </a:xfrm>
          <a:prstGeom prst="rect">
            <a:avLst/>
          </a:prstGeom>
        </p:spPr>
        <p:txBody>
          <a:bodyPr wrap="none">
            <a:spAutoFit/>
          </a:bodyPr>
          <a:lstStyle/>
          <a:p>
            <a:pPr algn="ctr"/>
            <a:r>
              <a:rPr lang="fr-FR" b="1" dirty="0" smtClean="0">
                <a:solidFill>
                  <a:schemeClr val="bg2">
                    <a:lumMod val="75000"/>
                  </a:schemeClr>
                </a:solidFill>
              </a:rPr>
              <a:t>Rappel des</a:t>
            </a:r>
          </a:p>
          <a:p>
            <a:pPr algn="ctr"/>
            <a:r>
              <a:rPr lang="fr-FR" b="1" dirty="0" smtClean="0">
                <a:solidFill>
                  <a:schemeClr val="bg2">
                    <a:lumMod val="75000"/>
                  </a:schemeClr>
                </a:solidFill>
              </a:rPr>
              <a:t>actions à mettre en œuvre</a:t>
            </a:r>
            <a:endParaRPr lang="fr-FR" dirty="0">
              <a:solidFill>
                <a:schemeClr val="bg2">
                  <a:lumMod val="75000"/>
                </a:schemeClr>
              </a:solidFill>
            </a:endParaRPr>
          </a:p>
        </p:txBody>
      </p:sp>
      <p:sp>
        <p:nvSpPr>
          <p:cNvPr id="4" name="ZoneTexte 3"/>
          <p:cNvSpPr txBox="1"/>
          <p:nvPr/>
        </p:nvSpPr>
        <p:spPr>
          <a:xfrm>
            <a:off x="506041" y="836712"/>
            <a:ext cx="7992888" cy="5909310"/>
          </a:xfrm>
          <a:prstGeom prst="rect">
            <a:avLst/>
          </a:prstGeom>
          <a:noFill/>
        </p:spPr>
        <p:txBody>
          <a:bodyPr wrap="square" rtlCol="0">
            <a:spAutoFit/>
          </a:bodyPr>
          <a:lstStyle/>
          <a:p>
            <a:pPr algn="ctr"/>
            <a:r>
              <a:rPr lang="fr-FR" b="1" u="sng" dirty="0">
                <a:solidFill>
                  <a:srgbClr val="00B0F0"/>
                </a:solidFill>
              </a:rPr>
              <a:t>Hiver </a:t>
            </a:r>
            <a:r>
              <a:rPr lang="fr-FR" b="1" u="sng" dirty="0" smtClean="0">
                <a:solidFill>
                  <a:srgbClr val="00B0F0"/>
                </a:solidFill>
              </a:rPr>
              <a:t>: Anticipation</a:t>
            </a:r>
          </a:p>
          <a:p>
            <a:pPr marL="285750" indent="-285750">
              <a:buClr>
                <a:schemeClr val="bg2">
                  <a:lumMod val="50000"/>
                </a:schemeClr>
              </a:buClr>
              <a:buFont typeface="Wingdings" panose="05000000000000000000" pitchFamily="2" charset="2"/>
              <a:buChar char="Ø"/>
            </a:pPr>
            <a:r>
              <a:rPr lang="fr-FR" dirty="0" smtClean="0"/>
              <a:t>Préparation </a:t>
            </a:r>
            <a:r>
              <a:rPr lang="fr-FR" dirty="0"/>
              <a:t>de la campagne de piégeage </a:t>
            </a:r>
            <a:r>
              <a:rPr lang="fr-FR" dirty="0" smtClean="0"/>
              <a:t>suivante</a:t>
            </a:r>
            <a:br>
              <a:rPr lang="fr-FR" dirty="0" smtClean="0"/>
            </a:br>
            <a:r>
              <a:rPr lang="fr-FR" dirty="0" smtClean="0"/>
              <a:t> </a:t>
            </a:r>
            <a:r>
              <a:rPr lang="fr-FR" dirty="0"/>
              <a:t>(interpeller les élus, trouver des référents, sponsors</a:t>
            </a:r>
            <a:r>
              <a:rPr lang="fr-FR" dirty="0" smtClean="0"/>
              <a:t>…)</a:t>
            </a:r>
          </a:p>
          <a:p>
            <a:endParaRPr lang="fr-FR" dirty="0"/>
          </a:p>
          <a:p>
            <a:pPr algn="ctr"/>
            <a:r>
              <a:rPr lang="fr-FR" b="1" u="sng" dirty="0" smtClean="0">
                <a:solidFill>
                  <a:schemeClr val="bg2">
                    <a:lumMod val="50000"/>
                  </a:schemeClr>
                </a:solidFill>
              </a:rPr>
              <a:t>Printemps : Piégeage</a:t>
            </a:r>
          </a:p>
          <a:p>
            <a:pPr marL="285750" indent="-285750">
              <a:buClr>
                <a:schemeClr val="bg2">
                  <a:lumMod val="50000"/>
                </a:schemeClr>
              </a:buClr>
              <a:buFont typeface="Wingdings" panose="05000000000000000000" pitchFamily="2" charset="2"/>
              <a:buChar char="Ø"/>
            </a:pPr>
            <a:r>
              <a:rPr lang="fr-FR" dirty="0" smtClean="0"/>
              <a:t>Les reines sont discrètes mais présentes </a:t>
            </a:r>
          </a:p>
          <a:p>
            <a:pPr marL="285750" indent="-285750">
              <a:buClr>
                <a:schemeClr val="bg2">
                  <a:lumMod val="50000"/>
                </a:schemeClr>
              </a:buClr>
              <a:buFont typeface="Wingdings" panose="05000000000000000000" pitchFamily="2" charset="2"/>
              <a:buChar char="Ø"/>
            </a:pPr>
            <a:r>
              <a:rPr lang="fr-FR" b="1" dirty="0" smtClean="0"/>
              <a:t>Piéger sur les ruchers</a:t>
            </a:r>
          </a:p>
          <a:p>
            <a:pPr marL="285750" indent="-285750">
              <a:buClr>
                <a:schemeClr val="bg2">
                  <a:lumMod val="50000"/>
                </a:schemeClr>
              </a:buClr>
              <a:buFont typeface="Wingdings" panose="05000000000000000000" pitchFamily="2" charset="2"/>
              <a:buChar char="Ø"/>
            </a:pPr>
            <a:r>
              <a:rPr lang="fr-FR" dirty="0" smtClean="0"/>
              <a:t>Ne </a:t>
            </a:r>
            <a:r>
              <a:rPr lang="fr-FR" dirty="0"/>
              <a:t>pas baisser la garde surtout si campagne </a:t>
            </a:r>
            <a:r>
              <a:rPr lang="fr-FR" dirty="0" smtClean="0"/>
              <a:t>précédente efficace </a:t>
            </a:r>
            <a:r>
              <a:rPr lang="fr-FR" dirty="0"/>
              <a:t>!</a:t>
            </a:r>
          </a:p>
          <a:p>
            <a:r>
              <a:rPr lang="fr-FR" dirty="0" smtClean="0"/>
              <a:t> </a:t>
            </a:r>
            <a:endParaRPr lang="fr-FR" b="1" dirty="0">
              <a:solidFill>
                <a:srgbClr val="FF0000"/>
              </a:solidFill>
            </a:endParaRPr>
          </a:p>
          <a:p>
            <a:pPr algn="ctr"/>
            <a:r>
              <a:rPr lang="fr-FR" b="1" u="sng" dirty="0" smtClean="0">
                <a:solidFill>
                  <a:srgbClr val="FE8C1A"/>
                </a:solidFill>
              </a:rPr>
              <a:t>Été : Observation, voire sauvetage</a:t>
            </a:r>
            <a:br>
              <a:rPr lang="fr-FR" b="1" u="sng" dirty="0" smtClean="0">
                <a:solidFill>
                  <a:srgbClr val="FE8C1A"/>
                </a:solidFill>
              </a:rPr>
            </a:br>
            <a:r>
              <a:rPr lang="fr-FR" dirty="0" smtClean="0"/>
              <a:t>les frelons investissent les ruchers, trop nombreux pour une gestion efficace, Commencer à chercher les nids pour destruction ou déplacement des ruches hors des agglomérations</a:t>
            </a:r>
          </a:p>
          <a:p>
            <a:pPr marL="285750" indent="-285750">
              <a:buClr>
                <a:schemeClr val="bg2">
                  <a:lumMod val="50000"/>
                </a:schemeClr>
              </a:buClr>
              <a:buFont typeface="Wingdings" panose="05000000000000000000" pitchFamily="2" charset="2"/>
              <a:buChar char="Ø"/>
            </a:pPr>
            <a:r>
              <a:rPr lang="fr-FR" dirty="0"/>
              <a:t>Si </a:t>
            </a:r>
            <a:r>
              <a:rPr lang="fr-FR" dirty="0" smtClean="0"/>
              <a:t>désarroi, </a:t>
            </a:r>
            <a:r>
              <a:rPr lang="fr-FR" dirty="0"/>
              <a:t>piégeage hors du rucher (appas, puis piège) </a:t>
            </a:r>
          </a:p>
          <a:p>
            <a:endParaRPr lang="fr-FR" dirty="0" smtClean="0"/>
          </a:p>
          <a:p>
            <a:pPr algn="ctr"/>
            <a:r>
              <a:rPr lang="fr-FR" b="1" u="sng" dirty="0" smtClean="0">
                <a:solidFill>
                  <a:schemeClr val="accent3">
                    <a:lumMod val="75000"/>
                  </a:schemeClr>
                </a:solidFill>
              </a:rPr>
              <a:t>Automne : Destruction et piégeage</a:t>
            </a:r>
          </a:p>
          <a:p>
            <a:pPr marL="285750" indent="-285750">
              <a:buClr>
                <a:schemeClr val="bg2">
                  <a:lumMod val="50000"/>
                </a:schemeClr>
              </a:buClr>
              <a:buFont typeface="Wingdings" panose="05000000000000000000" pitchFamily="2" charset="2"/>
              <a:buChar char="Ø"/>
            </a:pPr>
            <a:r>
              <a:rPr lang="fr-FR" dirty="0" smtClean="0"/>
              <a:t>Destruction des nids qui apparaissent le plus tôt possible</a:t>
            </a:r>
          </a:p>
          <a:p>
            <a:pPr marL="285750" indent="-285750">
              <a:buClr>
                <a:schemeClr val="bg2">
                  <a:lumMod val="50000"/>
                </a:schemeClr>
              </a:buClr>
              <a:buFont typeface="Wingdings" panose="05000000000000000000" pitchFamily="2" charset="2"/>
              <a:buChar char="Ø"/>
            </a:pPr>
            <a:r>
              <a:rPr lang="fr-FR" dirty="0" smtClean="0"/>
              <a:t>Heure du bilan : piégeage efficace ? </a:t>
            </a:r>
          </a:p>
          <a:p>
            <a:pPr marL="285750" indent="-285750">
              <a:buClr>
                <a:schemeClr val="bg2">
                  <a:lumMod val="50000"/>
                </a:schemeClr>
              </a:buClr>
              <a:buFont typeface="Wingdings" panose="05000000000000000000" pitchFamily="2" charset="2"/>
              <a:buChar char="Ø"/>
            </a:pPr>
            <a:r>
              <a:rPr lang="fr-FR" dirty="0" smtClean="0"/>
              <a:t>Anticiper la campagne de piégeage</a:t>
            </a:r>
          </a:p>
          <a:p>
            <a:endParaRPr lang="fr-FR" dirty="0"/>
          </a:p>
          <a:p>
            <a:endParaRPr lang="fr-FR" dirty="0"/>
          </a:p>
        </p:txBody>
      </p:sp>
      <p:sp>
        <p:nvSpPr>
          <p:cNvPr id="7" name="Espace réservé de la date 6"/>
          <p:cNvSpPr>
            <a:spLocks noGrp="1"/>
          </p:cNvSpPr>
          <p:nvPr>
            <p:ph type="dt" sz="half" idx="10"/>
          </p:nvPr>
        </p:nvSpPr>
        <p:spPr/>
        <p:txBody>
          <a:bodyPr/>
          <a:lstStyle/>
          <a:p>
            <a:r>
              <a:rPr lang="fr-FR" smtClean="0"/>
              <a:t>18/01/2024</a:t>
            </a:r>
            <a:endParaRPr lang="fr-FR" dirty="0"/>
          </a:p>
        </p:txBody>
      </p:sp>
      <p:sp>
        <p:nvSpPr>
          <p:cNvPr id="8" name="Espace réservé du pied de page 7"/>
          <p:cNvSpPr>
            <a:spLocks noGrp="1"/>
          </p:cNvSpPr>
          <p:nvPr>
            <p:ph type="ftr" sz="quarter" idx="11"/>
          </p:nvPr>
        </p:nvSpPr>
        <p:spPr/>
        <p:txBody>
          <a:bodyPr/>
          <a:lstStyle/>
          <a:p>
            <a:r>
              <a:rPr lang="fr-FR" smtClean="0"/>
              <a:t>Rucher école de Kermadio   API 56 Abeilles et biodiversité</a:t>
            </a:r>
            <a:endParaRPr lang="fr-FR" dirty="0"/>
          </a:p>
        </p:txBody>
      </p:sp>
      <p:sp>
        <p:nvSpPr>
          <p:cNvPr id="9" name="Espace réservé du numéro de diapositive 8"/>
          <p:cNvSpPr>
            <a:spLocks noGrp="1"/>
          </p:cNvSpPr>
          <p:nvPr>
            <p:ph type="sldNum" sz="quarter" idx="12"/>
          </p:nvPr>
        </p:nvSpPr>
        <p:spPr/>
        <p:txBody>
          <a:bodyPr/>
          <a:lstStyle/>
          <a:p>
            <a:fld id="{2CA76CB8-2F65-4090-920B-C426156A25C7}" type="slidenum">
              <a:rPr lang="fr-FR" smtClean="0"/>
              <a:t>11</a:t>
            </a:fld>
            <a:endParaRPr lang="fr-FR" dirty="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6309320"/>
            <a:ext cx="720080" cy="477541"/>
          </a:xfrm>
          <a:prstGeom prst="rect">
            <a:avLst/>
          </a:prstGeom>
        </p:spPr>
      </p:pic>
    </p:spTree>
    <p:extLst>
      <p:ext uri="{BB962C8B-B14F-4D97-AF65-F5344CB8AC3E}">
        <p14:creationId xmlns:p14="http://schemas.microsoft.com/office/powerpoint/2010/main" val="1706894414"/>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66697" y="-25643"/>
            <a:ext cx="3471248" cy="646331"/>
          </a:xfrm>
          <a:prstGeom prst="rect">
            <a:avLst/>
          </a:prstGeom>
        </p:spPr>
        <p:txBody>
          <a:bodyPr wrap="square">
            <a:spAutoFit/>
          </a:bodyPr>
          <a:lstStyle/>
          <a:p>
            <a:pPr marL="68580" indent="0" algn="ctr">
              <a:buNone/>
            </a:pPr>
            <a:endParaRPr lang="fr-FR" sz="3600" b="1" dirty="0">
              <a:solidFill>
                <a:schemeClr val="bg2">
                  <a:lumMod val="75000"/>
                </a:schemeClr>
              </a:solidFill>
              <a:latin typeface="Calibri" panose="020F0502020204030204" pitchFamily="34" charset="0"/>
              <a:cs typeface="Calibri" panose="020F0502020204030204" pitchFamily="34" charset="0"/>
            </a:endParaRPr>
          </a:p>
        </p:txBody>
      </p:sp>
      <p:sp>
        <p:nvSpPr>
          <p:cNvPr id="6" name="Espace réservé de la date 5"/>
          <p:cNvSpPr>
            <a:spLocks noGrp="1"/>
          </p:cNvSpPr>
          <p:nvPr>
            <p:ph type="dt" sz="half" idx="10"/>
          </p:nvPr>
        </p:nvSpPr>
        <p:spPr/>
        <p:txBody>
          <a:bodyPr/>
          <a:lstStyle/>
          <a:p>
            <a:r>
              <a:rPr lang="fr-FR" smtClean="0"/>
              <a:t>18/01/2024</a:t>
            </a:r>
            <a:endParaRPr lang="fr-FR" dirty="0"/>
          </a:p>
        </p:txBody>
      </p:sp>
      <p:sp>
        <p:nvSpPr>
          <p:cNvPr id="9" name="Espace réservé du pied de page 8"/>
          <p:cNvSpPr>
            <a:spLocks noGrp="1"/>
          </p:cNvSpPr>
          <p:nvPr>
            <p:ph type="ftr" sz="quarter" idx="11"/>
          </p:nvPr>
        </p:nvSpPr>
        <p:spPr/>
        <p:txBody>
          <a:bodyPr/>
          <a:lstStyle/>
          <a:p>
            <a:r>
              <a:rPr lang="fr-FR" smtClean="0"/>
              <a:t>Rucher école de Kermadio   API 56 Abeilles et biodiversité</a:t>
            </a:r>
            <a:endParaRPr lang="fr-FR" dirty="0"/>
          </a:p>
        </p:txBody>
      </p:sp>
      <p:sp>
        <p:nvSpPr>
          <p:cNvPr id="10" name="Espace réservé du numéro de diapositive 9"/>
          <p:cNvSpPr>
            <a:spLocks noGrp="1"/>
          </p:cNvSpPr>
          <p:nvPr>
            <p:ph type="sldNum" sz="quarter" idx="12"/>
          </p:nvPr>
        </p:nvSpPr>
        <p:spPr/>
        <p:txBody>
          <a:bodyPr/>
          <a:lstStyle/>
          <a:p>
            <a:fld id="{2CA76CB8-2F65-4090-920B-C426156A25C7}" type="slidenum">
              <a:rPr lang="fr-FR" smtClean="0"/>
              <a:t>12</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908720"/>
            <a:ext cx="7055768" cy="4567977"/>
          </a:xfrm>
          <a:prstGeom prst="rect">
            <a:avLst/>
          </a:prstGeom>
        </p:spPr>
      </p:pic>
      <p:sp>
        <p:nvSpPr>
          <p:cNvPr id="3" name="ZoneTexte 2"/>
          <p:cNvSpPr txBox="1"/>
          <p:nvPr/>
        </p:nvSpPr>
        <p:spPr>
          <a:xfrm>
            <a:off x="971600" y="5733256"/>
            <a:ext cx="7166345" cy="369332"/>
          </a:xfrm>
          <a:prstGeom prst="rect">
            <a:avLst/>
          </a:prstGeom>
          <a:noFill/>
        </p:spPr>
        <p:txBody>
          <a:bodyPr wrap="square" rtlCol="0">
            <a:spAutoFit/>
          </a:bodyPr>
          <a:lstStyle/>
          <a:p>
            <a:pPr algn="ctr"/>
            <a:r>
              <a:rPr lang="fr-FR" dirty="0" smtClean="0"/>
              <a:t>Gilles LANIO     -    www.api56.assoconnect.com</a:t>
            </a:r>
            <a:endParaRPr lang="fr-FR" dirty="0"/>
          </a:p>
        </p:txBody>
      </p:sp>
      <p:sp>
        <p:nvSpPr>
          <p:cNvPr id="4" name="Rectangle 3"/>
          <p:cNvSpPr/>
          <p:nvPr/>
        </p:nvSpPr>
        <p:spPr>
          <a:xfrm>
            <a:off x="4816181" y="112856"/>
            <a:ext cx="3172279" cy="369332"/>
          </a:xfrm>
          <a:prstGeom prst="rect">
            <a:avLst/>
          </a:prstGeom>
        </p:spPr>
        <p:txBody>
          <a:bodyPr wrap="none">
            <a:spAutoFit/>
          </a:bodyPr>
          <a:lstStyle/>
          <a:p>
            <a:pPr algn="ctr"/>
            <a:r>
              <a:rPr lang="fr-FR" dirty="0">
                <a:solidFill>
                  <a:srgbClr val="FFC000"/>
                </a:solidFill>
              </a:rPr>
              <a:t>www.api56.assoconnect.com</a:t>
            </a:r>
          </a:p>
        </p:txBody>
      </p:sp>
    </p:spTree>
    <p:extLst>
      <p:ext uri="{BB962C8B-B14F-4D97-AF65-F5344CB8AC3E}">
        <p14:creationId xmlns:p14="http://schemas.microsoft.com/office/powerpoint/2010/main" val="635384461"/>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18/01/2024</a:t>
            </a:r>
            <a:endParaRPr lang="fr-FR" dirty="0"/>
          </a:p>
        </p:txBody>
      </p:sp>
      <p:sp>
        <p:nvSpPr>
          <p:cNvPr id="3" name="Espace réservé du pied de page 2"/>
          <p:cNvSpPr>
            <a:spLocks noGrp="1"/>
          </p:cNvSpPr>
          <p:nvPr>
            <p:ph type="ftr" sz="quarter" idx="11"/>
          </p:nvPr>
        </p:nvSpPr>
        <p:spPr/>
        <p:txBody>
          <a:bodyPr/>
          <a:lstStyle/>
          <a:p>
            <a:r>
              <a:rPr lang="fr-FR" smtClean="0"/>
              <a:t>Rucher école de Kermadio   API 56 Abeilles et biodiversité</a:t>
            </a:r>
            <a:endParaRPr lang="fr-FR" dirty="0"/>
          </a:p>
        </p:txBody>
      </p:sp>
      <p:sp>
        <p:nvSpPr>
          <p:cNvPr id="4" name="Espace réservé du numéro de diapositive 3"/>
          <p:cNvSpPr>
            <a:spLocks noGrp="1"/>
          </p:cNvSpPr>
          <p:nvPr>
            <p:ph type="sldNum" sz="quarter" idx="12"/>
          </p:nvPr>
        </p:nvSpPr>
        <p:spPr/>
        <p:txBody>
          <a:bodyPr/>
          <a:lstStyle/>
          <a:p>
            <a:fld id="{2CA76CB8-2F65-4090-920B-C426156A25C7}" type="slidenum">
              <a:rPr lang="fr-FR" smtClean="0"/>
              <a:t>2</a:t>
            </a:fld>
            <a:endParaRPr lang="fr-FR" dirty="0"/>
          </a:p>
        </p:txBody>
      </p:sp>
      <p:sp>
        <p:nvSpPr>
          <p:cNvPr id="6" name="ZoneTexte 5"/>
          <p:cNvSpPr txBox="1"/>
          <p:nvPr/>
        </p:nvSpPr>
        <p:spPr>
          <a:xfrm>
            <a:off x="4716016" y="116632"/>
            <a:ext cx="3384376" cy="461665"/>
          </a:xfrm>
          <a:prstGeom prst="rect">
            <a:avLst/>
          </a:prstGeom>
          <a:noFill/>
        </p:spPr>
        <p:txBody>
          <a:bodyPr wrap="square" rtlCol="0">
            <a:spAutoFit/>
          </a:bodyPr>
          <a:lstStyle/>
          <a:p>
            <a:r>
              <a:rPr lang="fr-FR" sz="2400" dirty="0" smtClean="0">
                <a:solidFill>
                  <a:schemeClr val="bg2">
                    <a:lumMod val="75000"/>
                  </a:schemeClr>
                </a:solidFill>
              </a:rPr>
              <a:t>Frelon Vespa Velutina</a:t>
            </a:r>
            <a:endParaRPr lang="fr-FR" sz="2400" dirty="0">
              <a:solidFill>
                <a:schemeClr val="bg2">
                  <a:lumMod val="75000"/>
                </a:schemeClr>
              </a:solidFill>
            </a:endParaRPr>
          </a:p>
        </p:txBody>
      </p:sp>
      <p:sp>
        <p:nvSpPr>
          <p:cNvPr id="7" name="ZoneTexte 6"/>
          <p:cNvSpPr txBox="1"/>
          <p:nvPr/>
        </p:nvSpPr>
        <p:spPr>
          <a:xfrm>
            <a:off x="755576" y="6306872"/>
            <a:ext cx="2916324" cy="369332"/>
          </a:xfrm>
          <a:prstGeom prst="rect">
            <a:avLst/>
          </a:prstGeom>
          <a:noFill/>
        </p:spPr>
        <p:txBody>
          <a:bodyPr wrap="square" rtlCol="0">
            <a:spAutoFit/>
          </a:bodyPr>
          <a:lstStyle/>
          <a:p>
            <a:endParaRPr lang="fr-FR" dirty="0"/>
          </a:p>
        </p:txBody>
      </p:sp>
      <p:sp>
        <p:nvSpPr>
          <p:cNvPr id="8" name="Rectangle 7"/>
          <p:cNvSpPr/>
          <p:nvPr/>
        </p:nvSpPr>
        <p:spPr>
          <a:xfrm>
            <a:off x="899592" y="6237312"/>
            <a:ext cx="5449505" cy="369332"/>
          </a:xfrm>
          <a:prstGeom prst="rect">
            <a:avLst/>
          </a:prstGeom>
        </p:spPr>
        <p:txBody>
          <a:bodyPr wrap="none">
            <a:spAutoFit/>
          </a:bodyPr>
          <a:lstStyle/>
          <a:p>
            <a:r>
              <a:rPr lang="fr-FR" dirty="0"/>
              <a:t> </a:t>
            </a:r>
            <a:r>
              <a:rPr lang="fr-FR" i="1" dirty="0"/>
              <a:t>Vespa velutina </a:t>
            </a:r>
            <a:r>
              <a:rPr lang="fr-FR" i="1" dirty="0" smtClean="0"/>
              <a:t>nigrithorax, frelon à pattes jaunes</a:t>
            </a:r>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 y="604837"/>
            <a:ext cx="8439150" cy="5648325"/>
          </a:xfrm>
          <a:prstGeom prst="rect">
            <a:avLst/>
          </a:prstGeom>
        </p:spPr>
      </p:pic>
    </p:spTree>
    <p:extLst>
      <p:ext uri="{BB962C8B-B14F-4D97-AF65-F5344CB8AC3E}">
        <p14:creationId xmlns:p14="http://schemas.microsoft.com/office/powerpoint/2010/main" val="3812180816"/>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44008" y="0"/>
            <a:ext cx="3528392" cy="461665"/>
          </a:xfrm>
          <a:prstGeom prst="rect">
            <a:avLst/>
          </a:prstGeom>
        </p:spPr>
        <p:txBody>
          <a:bodyPr wrap="square">
            <a:spAutoFit/>
          </a:bodyPr>
          <a:lstStyle/>
          <a:p>
            <a:pPr marL="68580" algn="ctr"/>
            <a:r>
              <a:rPr lang="fr-FR" sz="2400" b="1" dirty="0">
                <a:solidFill>
                  <a:srgbClr val="CAF278">
                    <a:lumMod val="75000"/>
                  </a:srgbClr>
                </a:solidFill>
                <a:latin typeface="Calibri" panose="020F0502020204030204" pitchFamily="34" charset="0"/>
                <a:cs typeface="Calibri" panose="020F0502020204030204" pitchFamily="34" charset="0"/>
              </a:rPr>
              <a:t>le cycle de vie du frelon</a:t>
            </a:r>
          </a:p>
        </p:txBody>
      </p:sp>
      <p:sp>
        <p:nvSpPr>
          <p:cNvPr id="3" name="Espace réservé de la date 2"/>
          <p:cNvSpPr>
            <a:spLocks noGrp="1"/>
          </p:cNvSpPr>
          <p:nvPr>
            <p:ph type="dt" sz="half" idx="10"/>
          </p:nvPr>
        </p:nvSpPr>
        <p:spPr/>
        <p:txBody>
          <a:bodyPr/>
          <a:lstStyle/>
          <a:p>
            <a:r>
              <a:rPr lang="fr-FR" smtClean="0"/>
              <a:t>18/01/2024</a:t>
            </a:r>
            <a:endParaRPr lang="fr-FR" dirty="0"/>
          </a:p>
        </p:txBody>
      </p:sp>
      <p:sp>
        <p:nvSpPr>
          <p:cNvPr id="10" name="Espace réservé du pied de page 9"/>
          <p:cNvSpPr>
            <a:spLocks noGrp="1"/>
          </p:cNvSpPr>
          <p:nvPr>
            <p:ph type="ftr" sz="quarter" idx="11"/>
          </p:nvPr>
        </p:nvSpPr>
        <p:spPr/>
        <p:txBody>
          <a:bodyPr/>
          <a:lstStyle/>
          <a:p>
            <a:r>
              <a:rPr lang="fr-FR" smtClean="0">
                <a:solidFill>
                  <a:prstClr val="white"/>
                </a:solidFill>
              </a:rPr>
              <a:t>Rucher école de Kermadio   API 56 Abeilles et biodiversité</a:t>
            </a:r>
            <a:endParaRPr lang="fr-FR" dirty="0">
              <a:solidFill>
                <a:prstClr val="white"/>
              </a:solidFill>
            </a:endParaRPr>
          </a:p>
        </p:txBody>
      </p:sp>
      <p:sp>
        <p:nvSpPr>
          <p:cNvPr id="20" name="Espace réservé du numéro de diapositive 19"/>
          <p:cNvSpPr>
            <a:spLocks noGrp="1"/>
          </p:cNvSpPr>
          <p:nvPr>
            <p:ph type="sldNum" sz="quarter" idx="12"/>
          </p:nvPr>
        </p:nvSpPr>
        <p:spPr/>
        <p:txBody>
          <a:bodyPr/>
          <a:lstStyle/>
          <a:p>
            <a:fld id="{2CA76CB8-2F65-4090-920B-C426156A25C7}" type="slidenum">
              <a:rPr lang="fr-FR" smtClean="0"/>
              <a:pPr/>
              <a:t>3</a:t>
            </a:fld>
            <a:endParaRPr lang="fr-FR" dirty="0"/>
          </a:p>
        </p:txBody>
      </p:sp>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6309320"/>
            <a:ext cx="720080" cy="477541"/>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585936"/>
            <a:ext cx="8208912" cy="5939408"/>
          </a:xfrm>
          <a:prstGeom prst="rect">
            <a:avLst/>
          </a:prstGeom>
        </p:spPr>
      </p:pic>
      <p:sp>
        <p:nvSpPr>
          <p:cNvPr id="8" name="Titre 1"/>
          <p:cNvSpPr>
            <a:spLocks noGrp="1"/>
          </p:cNvSpPr>
          <p:nvPr>
            <p:ph type="title"/>
          </p:nvPr>
        </p:nvSpPr>
        <p:spPr>
          <a:xfrm>
            <a:off x="323528" y="-27384"/>
            <a:ext cx="8424936" cy="720000"/>
          </a:xfrm>
          <a:solidFill>
            <a:schemeClr val="bg2">
              <a:lumMod val="50000"/>
            </a:schemeClr>
          </a:solidFill>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fr-FR" sz="2400" b="1" dirty="0">
                <a:solidFill>
                  <a:schemeClr val="bg1"/>
                </a:solidFill>
                <a:latin typeface="Candara" panose="020E0502030303020204" pitchFamily="34" charset="0"/>
                <a:cs typeface="Calibri" panose="020F0502020204030204" pitchFamily="34" charset="0"/>
              </a:rPr>
              <a:t>Stratégie : connaître son ennemi avant de le </a:t>
            </a:r>
            <a:r>
              <a:rPr lang="fr-FR" sz="2400" b="1" dirty="0" smtClean="0">
                <a:solidFill>
                  <a:schemeClr val="bg1"/>
                </a:solidFill>
                <a:latin typeface="Candara" panose="020E0502030303020204" pitchFamily="34" charset="0"/>
                <a:cs typeface="Calibri" panose="020F0502020204030204" pitchFamily="34" charset="0"/>
              </a:rPr>
              <a:t>combattre</a:t>
            </a:r>
            <a:endParaRPr lang="fr-FR" sz="2400" b="1" dirty="0">
              <a:solidFill>
                <a:schemeClr val="bg1"/>
              </a:solidFill>
              <a:latin typeface="Calibri" panose="020F0502020204030204" pitchFamily="34" charset="0"/>
              <a:cs typeface="Calibri" panose="020F0502020204030204" pitchFamily="34" charset="0"/>
            </a:endParaRPr>
          </a:p>
        </p:txBody>
      </p:sp>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6289792"/>
            <a:ext cx="792088" cy="523584"/>
          </a:xfrm>
          <a:prstGeom prst="rect">
            <a:avLst/>
          </a:prstGeom>
        </p:spPr>
      </p:pic>
    </p:spTree>
    <p:extLst>
      <p:ext uri="{BB962C8B-B14F-4D97-AF65-F5344CB8AC3E}">
        <p14:creationId xmlns:p14="http://schemas.microsoft.com/office/powerpoint/2010/main" val="2771854178"/>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2151" y="76562"/>
            <a:ext cx="3385863" cy="400110"/>
          </a:xfrm>
          <a:prstGeom prst="rect">
            <a:avLst/>
          </a:prstGeom>
        </p:spPr>
        <p:txBody>
          <a:bodyPr wrap="none">
            <a:spAutoFit/>
          </a:bodyPr>
          <a:lstStyle/>
          <a:p>
            <a:pPr algn="ctr"/>
            <a:r>
              <a:rPr lang="fr-FR" sz="2000" b="1" dirty="0" smtClean="0">
                <a:solidFill>
                  <a:schemeClr val="bg2">
                    <a:lumMod val="75000"/>
                  </a:schemeClr>
                </a:solidFill>
              </a:rPr>
              <a:t>Actions à mettre en œuvre</a:t>
            </a:r>
            <a:endParaRPr lang="fr-FR" sz="2000" dirty="0">
              <a:solidFill>
                <a:schemeClr val="bg2">
                  <a:lumMod val="75000"/>
                </a:schemeClr>
              </a:solidFill>
            </a:endParaRPr>
          </a:p>
        </p:txBody>
      </p:sp>
      <p:sp>
        <p:nvSpPr>
          <p:cNvPr id="4" name="ZoneTexte 3"/>
          <p:cNvSpPr txBox="1"/>
          <p:nvPr/>
        </p:nvSpPr>
        <p:spPr>
          <a:xfrm>
            <a:off x="539552" y="1340768"/>
            <a:ext cx="7992888" cy="3693319"/>
          </a:xfrm>
          <a:prstGeom prst="rect">
            <a:avLst/>
          </a:prstGeom>
          <a:noFill/>
        </p:spPr>
        <p:txBody>
          <a:bodyPr wrap="square" rtlCol="0">
            <a:spAutoFit/>
          </a:bodyPr>
          <a:lstStyle/>
          <a:p>
            <a:pPr algn="ctr"/>
            <a:r>
              <a:rPr lang="fr-FR" b="1" dirty="0">
                <a:solidFill>
                  <a:srgbClr val="00B0F0"/>
                </a:solidFill>
              </a:rPr>
              <a:t>Hiver </a:t>
            </a:r>
            <a:r>
              <a:rPr lang="fr-FR" b="1" dirty="0" smtClean="0">
                <a:solidFill>
                  <a:srgbClr val="00B0F0"/>
                </a:solidFill>
              </a:rPr>
              <a:t>: </a:t>
            </a:r>
            <a:r>
              <a:rPr lang="fr-FR" b="1" u="sng" dirty="0" smtClean="0">
                <a:solidFill>
                  <a:srgbClr val="00B0F0"/>
                </a:solidFill>
              </a:rPr>
              <a:t>Anticipation</a:t>
            </a:r>
          </a:p>
          <a:p>
            <a:pPr algn="ctr"/>
            <a:endParaRPr lang="fr-FR" b="1" u="sng" dirty="0" smtClean="0">
              <a:solidFill>
                <a:srgbClr val="00B0F0"/>
              </a:solidFill>
            </a:endParaRPr>
          </a:p>
          <a:p>
            <a:pPr marL="285750" indent="-285750">
              <a:buClr>
                <a:schemeClr val="bg2">
                  <a:lumMod val="50000"/>
                </a:schemeClr>
              </a:buClr>
              <a:buFont typeface="Wingdings" panose="05000000000000000000" pitchFamily="2" charset="2"/>
              <a:buChar char="Ø"/>
            </a:pPr>
            <a:r>
              <a:rPr lang="fr-FR" dirty="0" smtClean="0"/>
              <a:t>Préparation </a:t>
            </a:r>
            <a:r>
              <a:rPr lang="fr-FR" dirty="0"/>
              <a:t>de la campagne de piégeage </a:t>
            </a:r>
            <a:r>
              <a:rPr lang="fr-FR" dirty="0" smtClean="0"/>
              <a:t>suivante,</a:t>
            </a:r>
            <a:br>
              <a:rPr lang="fr-FR" dirty="0" smtClean="0"/>
            </a:br>
            <a:r>
              <a:rPr lang="fr-FR" dirty="0" smtClean="0"/>
              <a:t> </a:t>
            </a:r>
            <a:r>
              <a:rPr lang="fr-FR" dirty="0"/>
              <a:t>(interpeller les élus, trouver des référents, sponsors</a:t>
            </a:r>
            <a:r>
              <a:rPr lang="fr-FR" dirty="0" smtClean="0"/>
              <a:t>…)</a:t>
            </a:r>
          </a:p>
          <a:p>
            <a:endParaRPr lang="fr-FR" dirty="0"/>
          </a:p>
          <a:p>
            <a:pPr algn="ctr"/>
            <a:endParaRPr lang="fr-FR" b="1" u="sng" dirty="0" smtClean="0">
              <a:solidFill>
                <a:schemeClr val="bg2">
                  <a:lumMod val="50000"/>
                </a:schemeClr>
              </a:solidFill>
            </a:endParaRPr>
          </a:p>
          <a:p>
            <a:pPr algn="ctr"/>
            <a:r>
              <a:rPr lang="fr-FR" b="1" dirty="0" smtClean="0">
                <a:solidFill>
                  <a:schemeClr val="bg2">
                    <a:lumMod val="50000"/>
                  </a:schemeClr>
                </a:solidFill>
              </a:rPr>
              <a:t>Printemps : </a:t>
            </a:r>
            <a:r>
              <a:rPr lang="fr-FR" b="1" u="sng" dirty="0" smtClean="0">
                <a:solidFill>
                  <a:schemeClr val="bg2">
                    <a:lumMod val="50000"/>
                  </a:schemeClr>
                </a:solidFill>
              </a:rPr>
              <a:t>Piégeage des fondatrices</a:t>
            </a:r>
          </a:p>
          <a:p>
            <a:pPr algn="ctr"/>
            <a:endParaRPr lang="fr-FR" b="1" u="sng" dirty="0" smtClean="0">
              <a:solidFill>
                <a:schemeClr val="bg2">
                  <a:lumMod val="50000"/>
                </a:schemeClr>
              </a:solidFill>
            </a:endParaRPr>
          </a:p>
          <a:p>
            <a:pPr marL="285750" indent="-285750">
              <a:buClr>
                <a:schemeClr val="bg2">
                  <a:lumMod val="50000"/>
                </a:schemeClr>
              </a:buClr>
              <a:buFont typeface="Wingdings" panose="05000000000000000000" pitchFamily="2" charset="2"/>
              <a:buChar char="Ø"/>
            </a:pPr>
            <a:r>
              <a:rPr lang="fr-FR" dirty="0" smtClean="0"/>
              <a:t>Les reines sont discrètes mais présentes, </a:t>
            </a:r>
          </a:p>
          <a:p>
            <a:pPr marL="285750" indent="-285750">
              <a:buClr>
                <a:schemeClr val="bg2">
                  <a:lumMod val="50000"/>
                </a:schemeClr>
              </a:buClr>
              <a:buFont typeface="Wingdings" panose="05000000000000000000" pitchFamily="2" charset="2"/>
              <a:buChar char="Ø"/>
            </a:pPr>
            <a:r>
              <a:rPr lang="fr-FR" dirty="0" smtClean="0"/>
              <a:t>Piéger au bon moment (température au-delà de 14 °),</a:t>
            </a:r>
            <a:endParaRPr lang="fr-FR" dirty="0"/>
          </a:p>
          <a:p>
            <a:pPr marL="285750" indent="-285750">
              <a:buClr>
                <a:schemeClr val="bg2">
                  <a:lumMod val="50000"/>
                </a:schemeClr>
              </a:buClr>
              <a:buFont typeface="Wingdings" panose="05000000000000000000" pitchFamily="2" charset="2"/>
              <a:buChar char="Ø"/>
            </a:pPr>
            <a:r>
              <a:rPr lang="fr-FR" dirty="0" smtClean="0"/>
              <a:t>Piéger </a:t>
            </a:r>
            <a:r>
              <a:rPr lang="fr-FR" dirty="0"/>
              <a:t>sur les fleurs et à bon escient,</a:t>
            </a:r>
          </a:p>
          <a:p>
            <a:pPr marL="285750" indent="-285750">
              <a:buClr>
                <a:schemeClr val="bg2">
                  <a:lumMod val="50000"/>
                </a:schemeClr>
              </a:buClr>
              <a:buFont typeface="Wingdings" panose="05000000000000000000" pitchFamily="2" charset="2"/>
              <a:buChar char="Ø"/>
            </a:pPr>
            <a:r>
              <a:rPr lang="fr-FR" dirty="0" smtClean="0"/>
              <a:t>Piéger sur les ruchers, </a:t>
            </a:r>
          </a:p>
          <a:p>
            <a:pPr marL="285750" indent="-285750">
              <a:buClr>
                <a:schemeClr val="bg2">
                  <a:lumMod val="50000"/>
                </a:schemeClr>
              </a:buClr>
              <a:buFont typeface="Wingdings" panose="05000000000000000000" pitchFamily="2" charset="2"/>
              <a:buChar char="Ø"/>
            </a:pPr>
            <a:r>
              <a:rPr lang="fr-FR" dirty="0" smtClean="0"/>
              <a:t>Arrêt du piégeage au bout de 2 mois </a:t>
            </a:r>
          </a:p>
        </p:txBody>
      </p:sp>
      <p:sp>
        <p:nvSpPr>
          <p:cNvPr id="7" name="Espace réservé de la date 6"/>
          <p:cNvSpPr>
            <a:spLocks noGrp="1"/>
          </p:cNvSpPr>
          <p:nvPr>
            <p:ph type="dt" sz="half" idx="10"/>
          </p:nvPr>
        </p:nvSpPr>
        <p:spPr/>
        <p:txBody>
          <a:bodyPr/>
          <a:lstStyle/>
          <a:p>
            <a:r>
              <a:rPr lang="fr-FR" smtClean="0"/>
              <a:t>18/01/2024</a:t>
            </a:r>
            <a:endParaRPr lang="fr-FR" dirty="0"/>
          </a:p>
        </p:txBody>
      </p:sp>
      <p:sp>
        <p:nvSpPr>
          <p:cNvPr id="8" name="Espace réservé du pied de page 7"/>
          <p:cNvSpPr>
            <a:spLocks noGrp="1"/>
          </p:cNvSpPr>
          <p:nvPr>
            <p:ph type="ftr" sz="quarter" idx="11"/>
          </p:nvPr>
        </p:nvSpPr>
        <p:spPr/>
        <p:txBody>
          <a:bodyPr/>
          <a:lstStyle/>
          <a:p>
            <a:r>
              <a:rPr lang="fr-FR" smtClean="0"/>
              <a:t>Rucher école de Kermadio   API 56 Abeilles et biodiversité</a:t>
            </a:r>
            <a:endParaRPr lang="fr-FR" dirty="0"/>
          </a:p>
        </p:txBody>
      </p:sp>
      <p:sp>
        <p:nvSpPr>
          <p:cNvPr id="9" name="Espace réservé du numéro de diapositive 8"/>
          <p:cNvSpPr>
            <a:spLocks noGrp="1"/>
          </p:cNvSpPr>
          <p:nvPr>
            <p:ph type="sldNum" sz="quarter" idx="12"/>
          </p:nvPr>
        </p:nvSpPr>
        <p:spPr/>
        <p:txBody>
          <a:bodyPr/>
          <a:lstStyle/>
          <a:p>
            <a:fld id="{2CA76CB8-2F65-4090-920B-C426156A25C7}" type="slidenum">
              <a:rPr lang="fr-FR" smtClean="0"/>
              <a:t>4</a:t>
            </a:fld>
            <a:endParaRPr lang="fr-FR"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6309320"/>
            <a:ext cx="720080" cy="477541"/>
          </a:xfrm>
          <a:prstGeom prst="rect">
            <a:avLst/>
          </a:prstGeom>
        </p:spPr>
      </p:pic>
    </p:spTree>
    <p:extLst>
      <p:ext uri="{BB962C8B-B14F-4D97-AF65-F5344CB8AC3E}">
        <p14:creationId xmlns:p14="http://schemas.microsoft.com/office/powerpoint/2010/main" val="2002375126"/>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99392"/>
            <a:ext cx="3600400" cy="707886"/>
          </a:xfrm>
          <a:prstGeom prst="rect">
            <a:avLst/>
          </a:prstGeom>
        </p:spPr>
        <p:txBody>
          <a:bodyPr wrap="square">
            <a:spAutoFit/>
          </a:bodyPr>
          <a:lstStyle/>
          <a:p>
            <a:pPr algn="ctr"/>
            <a:r>
              <a:rPr lang="fr-FR" sz="2000" b="1" dirty="0" smtClean="0">
                <a:solidFill>
                  <a:schemeClr val="accent1">
                    <a:lumMod val="40000"/>
                    <a:lumOff val="60000"/>
                  </a:schemeClr>
                </a:solidFill>
              </a:rPr>
              <a:t>Intérêt du piégeage </a:t>
            </a:r>
          </a:p>
          <a:p>
            <a:pPr algn="ctr"/>
            <a:r>
              <a:rPr lang="fr-FR" sz="2000" b="1" dirty="0" smtClean="0">
                <a:solidFill>
                  <a:schemeClr val="accent1">
                    <a:lumMod val="40000"/>
                    <a:lumOff val="60000"/>
                  </a:schemeClr>
                </a:solidFill>
              </a:rPr>
              <a:t>de printemps</a:t>
            </a:r>
            <a:endParaRPr lang="fr-FR" sz="2000" dirty="0">
              <a:solidFill>
                <a:schemeClr val="accent1">
                  <a:lumMod val="40000"/>
                  <a:lumOff val="60000"/>
                </a:schemeClr>
              </a:solidFill>
            </a:endParaRPr>
          </a:p>
        </p:txBody>
      </p:sp>
      <p:sp>
        <p:nvSpPr>
          <p:cNvPr id="4" name="ZoneTexte 3"/>
          <p:cNvSpPr txBox="1"/>
          <p:nvPr/>
        </p:nvSpPr>
        <p:spPr>
          <a:xfrm>
            <a:off x="395536" y="1120964"/>
            <a:ext cx="8676456" cy="5786199"/>
          </a:xfrm>
          <a:prstGeom prst="rect">
            <a:avLst/>
          </a:prstGeom>
          <a:noFill/>
        </p:spPr>
        <p:txBody>
          <a:bodyPr wrap="square" rtlCol="0">
            <a:spAutoFit/>
          </a:bodyPr>
          <a:lstStyle/>
          <a:p>
            <a:pPr>
              <a:buClr>
                <a:schemeClr val="bg2">
                  <a:lumMod val="50000"/>
                </a:schemeClr>
              </a:buClr>
            </a:pPr>
            <a:endParaRPr lang="fr-FR" b="1" dirty="0" smtClean="0"/>
          </a:p>
          <a:p>
            <a:pPr marL="285750" indent="-285750">
              <a:buClr>
                <a:schemeClr val="bg2">
                  <a:lumMod val="50000"/>
                </a:schemeClr>
              </a:buClr>
              <a:buFont typeface="Wingdings" panose="05000000000000000000" pitchFamily="2" charset="2"/>
              <a:buChar char="§"/>
            </a:pPr>
            <a:r>
              <a:rPr lang="fr-FR" b="1" dirty="0" smtClean="0"/>
              <a:t>Limitation des nids dès le printemps</a:t>
            </a:r>
            <a:r>
              <a:rPr lang="fr-FR" dirty="0" smtClean="0"/>
              <a:t/>
            </a:r>
            <a:br>
              <a:rPr lang="fr-FR" dirty="0" smtClean="0"/>
            </a:br>
            <a:endParaRPr lang="fr-FR" dirty="0" smtClean="0"/>
          </a:p>
          <a:p>
            <a:pPr marL="742950" lvl="1" indent="-285750">
              <a:buClr>
                <a:schemeClr val="bg2">
                  <a:lumMod val="50000"/>
                </a:schemeClr>
              </a:buClr>
              <a:buFont typeface="Wingdings" panose="05000000000000000000" pitchFamily="2" charset="2"/>
              <a:buChar char="Ø"/>
            </a:pPr>
            <a:r>
              <a:rPr lang="fr-FR" sz="1600" dirty="0" smtClean="0"/>
              <a:t>Capture du maximum de fondatrices</a:t>
            </a:r>
          </a:p>
          <a:p>
            <a:pPr marL="285750" indent="-285750">
              <a:buClr>
                <a:schemeClr val="bg2">
                  <a:lumMod val="50000"/>
                </a:schemeClr>
              </a:buClr>
              <a:buFont typeface="Wingdings" panose="05000000000000000000" pitchFamily="2" charset="2"/>
              <a:buChar char="§"/>
            </a:pPr>
            <a:endParaRPr lang="fr-FR" dirty="0" smtClean="0"/>
          </a:p>
          <a:p>
            <a:pPr marL="285750" indent="-285750">
              <a:buClr>
                <a:schemeClr val="bg2">
                  <a:lumMod val="50000"/>
                </a:schemeClr>
              </a:buClr>
              <a:buFont typeface="Wingdings" panose="05000000000000000000" pitchFamily="2" charset="2"/>
              <a:buChar char="§"/>
            </a:pPr>
            <a:r>
              <a:rPr lang="fr-FR" b="1" dirty="0" smtClean="0"/>
              <a:t> </a:t>
            </a:r>
            <a:r>
              <a:rPr lang="fr-FR" b="1" dirty="0"/>
              <a:t>Protection des pollinisateurs</a:t>
            </a:r>
          </a:p>
          <a:p>
            <a:pPr marL="285750" indent="-285750">
              <a:buClr>
                <a:schemeClr val="bg2">
                  <a:lumMod val="50000"/>
                </a:schemeClr>
              </a:buClr>
              <a:buFont typeface="Wingdings" panose="05000000000000000000" pitchFamily="2" charset="2"/>
              <a:buChar char="§"/>
            </a:pPr>
            <a:endParaRPr lang="fr-FR" dirty="0" smtClean="0"/>
          </a:p>
          <a:p>
            <a:pPr marL="742950" lvl="1" indent="-285750">
              <a:buClr>
                <a:schemeClr val="bg2">
                  <a:lumMod val="50000"/>
                </a:schemeClr>
              </a:buClr>
              <a:buFont typeface="Wingdings" panose="05000000000000000000" pitchFamily="2" charset="2"/>
              <a:buChar char="Ø"/>
            </a:pPr>
            <a:r>
              <a:rPr lang="fr-FR" sz="1600" dirty="0" smtClean="0"/>
              <a:t>consommation d’un nid de frelon en 1 saison = 12 à 22 kg d’insectes </a:t>
            </a:r>
          </a:p>
          <a:p>
            <a:pPr marL="742950" lvl="1" indent="-285750">
              <a:buClr>
                <a:schemeClr val="bg2">
                  <a:lumMod val="50000"/>
                </a:schemeClr>
              </a:buClr>
              <a:buFont typeface="Wingdings" panose="05000000000000000000" pitchFamily="2" charset="2"/>
              <a:buChar char="§"/>
            </a:pPr>
            <a:endParaRPr lang="fr-FR" dirty="0" smtClean="0"/>
          </a:p>
          <a:p>
            <a:pPr marL="285750" indent="-285750">
              <a:buClr>
                <a:schemeClr val="bg2">
                  <a:lumMod val="50000"/>
                </a:schemeClr>
              </a:buClr>
              <a:buFont typeface="Wingdings" panose="05000000000000000000" pitchFamily="2" charset="2"/>
              <a:buChar char="§"/>
            </a:pPr>
            <a:r>
              <a:rPr lang="fr-FR" b="1" dirty="0" smtClean="0"/>
              <a:t>Préserver la biodiversité </a:t>
            </a:r>
          </a:p>
          <a:p>
            <a:pPr marL="742950" lvl="1" indent="-285750">
              <a:buClr>
                <a:schemeClr val="bg2">
                  <a:lumMod val="50000"/>
                </a:schemeClr>
              </a:buClr>
              <a:buFont typeface="Wingdings" panose="05000000000000000000" pitchFamily="2" charset="2"/>
              <a:buChar char="Ø"/>
            </a:pPr>
            <a:r>
              <a:rPr lang="fr-FR" sz="1600" dirty="0" smtClean="0"/>
              <a:t>(moins de pollinisateurs, moins de ressources pour la faune, etc. =  chaîne alimentaire affaiblie)</a:t>
            </a:r>
          </a:p>
          <a:p>
            <a:pPr marL="285750" indent="-285750">
              <a:buClr>
                <a:schemeClr val="bg2">
                  <a:lumMod val="50000"/>
                </a:schemeClr>
              </a:buClr>
              <a:buFont typeface="Wingdings" panose="05000000000000000000" pitchFamily="2" charset="2"/>
              <a:buChar char="§"/>
            </a:pPr>
            <a:endParaRPr lang="fr-FR" sz="1600" dirty="0" smtClean="0"/>
          </a:p>
          <a:p>
            <a:pPr marL="285750" indent="-285750">
              <a:buClr>
                <a:schemeClr val="bg2">
                  <a:lumMod val="50000"/>
                </a:schemeClr>
              </a:buClr>
              <a:buFont typeface="Wingdings" panose="05000000000000000000" pitchFamily="2" charset="2"/>
              <a:buChar char="§"/>
            </a:pPr>
            <a:r>
              <a:rPr lang="fr-FR" b="1" dirty="0" smtClean="0"/>
              <a:t>Impact économique</a:t>
            </a:r>
          </a:p>
          <a:p>
            <a:pPr>
              <a:buClr>
                <a:schemeClr val="bg2">
                  <a:lumMod val="50000"/>
                </a:schemeClr>
              </a:buClr>
            </a:pPr>
            <a:r>
              <a:rPr lang="fr-FR" dirty="0" smtClean="0"/>
              <a:t> </a:t>
            </a:r>
          </a:p>
          <a:p>
            <a:pPr marL="742950" lvl="1" indent="-285750">
              <a:buClr>
                <a:schemeClr val="bg2">
                  <a:lumMod val="50000"/>
                </a:schemeClr>
              </a:buClr>
              <a:buFont typeface="Wingdings" panose="05000000000000000000" pitchFamily="2" charset="2"/>
              <a:buChar char="Ø"/>
            </a:pPr>
            <a:r>
              <a:rPr lang="fr-FR" sz="1600" dirty="0" smtClean="0"/>
              <a:t>(apiculteurs, producteurs de fruits, vigne, etc.)</a:t>
            </a:r>
          </a:p>
          <a:p>
            <a:pPr marL="742950" lvl="1" indent="-285750">
              <a:buClr>
                <a:schemeClr val="bg2">
                  <a:lumMod val="50000"/>
                </a:schemeClr>
              </a:buClr>
              <a:buFont typeface="Wingdings" panose="05000000000000000000" pitchFamily="2" charset="2"/>
              <a:buChar char="Ø"/>
            </a:pPr>
            <a:r>
              <a:rPr lang="fr-FR" sz="1600" dirty="0" smtClean="0"/>
              <a:t>commerce alimentaire perturbé (marchés, terrasses restaurants, etc.)</a:t>
            </a:r>
          </a:p>
          <a:p>
            <a:pPr marL="285750" indent="-285750">
              <a:buClr>
                <a:schemeClr val="bg2">
                  <a:lumMod val="50000"/>
                </a:schemeClr>
              </a:buClr>
              <a:buFont typeface="Wingdings" panose="05000000000000000000" pitchFamily="2" charset="2"/>
              <a:buChar char="§"/>
            </a:pPr>
            <a:endParaRPr lang="fr-FR" dirty="0" smtClean="0"/>
          </a:p>
          <a:p>
            <a:pPr marL="742950" lvl="1" indent="-285750">
              <a:buClr>
                <a:schemeClr val="bg2">
                  <a:lumMod val="50000"/>
                </a:schemeClr>
              </a:buClr>
              <a:buFont typeface="Wingdings" panose="05000000000000000000" pitchFamily="2" charset="2"/>
              <a:buChar char="§"/>
            </a:pPr>
            <a:endParaRPr lang="fr-FR" dirty="0" smtClean="0"/>
          </a:p>
          <a:p>
            <a:pPr marL="285750" indent="-285750">
              <a:buClr>
                <a:schemeClr val="bg2">
                  <a:lumMod val="50000"/>
                </a:schemeClr>
              </a:buClr>
              <a:buFont typeface="Wingdings" panose="05000000000000000000" pitchFamily="2" charset="2"/>
              <a:buChar char="§"/>
            </a:pPr>
            <a:endParaRPr lang="fr-FR" dirty="0" smtClean="0"/>
          </a:p>
          <a:p>
            <a:pPr marL="285750" indent="-285750">
              <a:buClr>
                <a:schemeClr val="bg2">
                  <a:lumMod val="50000"/>
                </a:schemeClr>
              </a:buClr>
              <a:buFont typeface="Wingdings" panose="05000000000000000000" pitchFamily="2" charset="2"/>
              <a:buChar char="Ø"/>
            </a:pPr>
            <a:endParaRPr lang="fr-FR" dirty="0" smtClean="0"/>
          </a:p>
        </p:txBody>
      </p:sp>
      <p:sp>
        <p:nvSpPr>
          <p:cNvPr id="8" name="Espace réservé de la date 7"/>
          <p:cNvSpPr>
            <a:spLocks noGrp="1"/>
          </p:cNvSpPr>
          <p:nvPr>
            <p:ph type="dt" sz="half" idx="10"/>
          </p:nvPr>
        </p:nvSpPr>
        <p:spPr/>
        <p:txBody>
          <a:bodyPr/>
          <a:lstStyle/>
          <a:p>
            <a:r>
              <a:rPr lang="fr-FR" smtClean="0"/>
              <a:t>18/01/2024</a:t>
            </a:r>
            <a:endParaRPr lang="fr-FR" dirty="0"/>
          </a:p>
        </p:txBody>
      </p:sp>
      <p:sp>
        <p:nvSpPr>
          <p:cNvPr id="9" name="Espace réservé du pied de page 8"/>
          <p:cNvSpPr>
            <a:spLocks noGrp="1"/>
          </p:cNvSpPr>
          <p:nvPr>
            <p:ph type="ftr" sz="quarter" idx="11"/>
          </p:nvPr>
        </p:nvSpPr>
        <p:spPr/>
        <p:txBody>
          <a:bodyPr/>
          <a:lstStyle/>
          <a:p>
            <a:r>
              <a:rPr lang="fr-FR" smtClean="0"/>
              <a:t>Rucher école de Kermadio   API 56 Abeilles et biodiversité</a:t>
            </a:r>
            <a:endParaRPr lang="fr-FR" dirty="0"/>
          </a:p>
        </p:txBody>
      </p:sp>
      <p:sp>
        <p:nvSpPr>
          <p:cNvPr id="10" name="Espace réservé du numéro de diapositive 9"/>
          <p:cNvSpPr>
            <a:spLocks noGrp="1"/>
          </p:cNvSpPr>
          <p:nvPr>
            <p:ph type="sldNum" sz="quarter" idx="12"/>
          </p:nvPr>
        </p:nvSpPr>
        <p:spPr/>
        <p:txBody>
          <a:bodyPr/>
          <a:lstStyle/>
          <a:p>
            <a:fld id="{2CA76CB8-2F65-4090-920B-C426156A25C7}" type="slidenum">
              <a:rPr lang="fr-FR" smtClean="0"/>
              <a:t>5</a:t>
            </a:fld>
            <a:endParaRPr lang="fr-FR" dirty="0"/>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t="4610" r="18544" b="7741"/>
          <a:stretch/>
        </p:blipFill>
        <p:spPr>
          <a:xfrm rot="6054921">
            <a:off x="7108708" y="1294657"/>
            <a:ext cx="1970420" cy="1612195"/>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6309320"/>
            <a:ext cx="720080" cy="477541"/>
          </a:xfrm>
          <a:prstGeom prst="rect">
            <a:avLst/>
          </a:prstGeom>
        </p:spPr>
      </p:pic>
    </p:spTree>
    <p:extLst>
      <p:ext uri="{BB962C8B-B14F-4D97-AF65-F5344CB8AC3E}">
        <p14:creationId xmlns:p14="http://schemas.microsoft.com/office/powerpoint/2010/main" val="2846176590"/>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95936" y="-33605"/>
            <a:ext cx="4572000" cy="461665"/>
          </a:xfrm>
          <a:prstGeom prst="rect">
            <a:avLst/>
          </a:prstGeom>
        </p:spPr>
        <p:txBody>
          <a:bodyPr>
            <a:spAutoFit/>
          </a:bodyPr>
          <a:lstStyle/>
          <a:p>
            <a:pPr algn="ctr"/>
            <a:r>
              <a:rPr lang="fr-FR" sz="2400" b="1" dirty="0" smtClean="0">
                <a:solidFill>
                  <a:schemeClr val="bg2">
                    <a:lumMod val="75000"/>
                  </a:schemeClr>
                </a:solidFill>
              </a:rPr>
              <a:t>Quel type de piège ?</a:t>
            </a:r>
            <a:endParaRPr lang="fr-FR" sz="2400" dirty="0">
              <a:solidFill>
                <a:schemeClr val="bg2">
                  <a:lumMod val="75000"/>
                </a:schemeClr>
              </a:solidFill>
            </a:endParaRPr>
          </a:p>
        </p:txBody>
      </p:sp>
      <p:sp>
        <p:nvSpPr>
          <p:cNvPr id="6" name="ZoneTexte 5"/>
          <p:cNvSpPr txBox="1"/>
          <p:nvPr/>
        </p:nvSpPr>
        <p:spPr>
          <a:xfrm>
            <a:off x="827583" y="1916832"/>
            <a:ext cx="8136903" cy="1846659"/>
          </a:xfrm>
          <a:prstGeom prst="rect">
            <a:avLst/>
          </a:prstGeom>
          <a:noFill/>
        </p:spPr>
        <p:txBody>
          <a:bodyPr wrap="square" rtlCol="0">
            <a:spAutoFit/>
          </a:bodyPr>
          <a:lstStyle/>
          <a:p>
            <a:r>
              <a:rPr lang="fr-FR" sz="2400" b="1" dirty="0" smtClean="0">
                <a:solidFill>
                  <a:schemeClr val="accent1">
                    <a:lumMod val="75000"/>
                  </a:schemeClr>
                </a:solidFill>
              </a:rPr>
              <a:t>Au printemps, piégeage des fondatrices :</a:t>
            </a:r>
          </a:p>
          <a:p>
            <a:endParaRPr lang="fr-FR" dirty="0" smtClean="0"/>
          </a:p>
          <a:p>
            <a:pPr marL="285750" indent="-285750">
              <a:buClr>
                <a:schemeClr val="bg2">
                  <a:lumMod val="50000"/>
                </a:schemeClr>
              </a:buClr>
              <a:buFont typeface="Wingdings" panose="05000000000000000000" pitchFamily="2" charset="2"/>
              <a:buChar char="Ø"/>
            </a:pPr>
            <a:r>
              <a:rPr lang="fr-FR" dirty="0" smtClean="0"/>
              <a:t>Piège classique (cloche, bouteille, veto-pharma…)</a:t>
            </a:r>
          </a:p>
          <a:p>
            <a:pPr marL="285750" indent="-285750">
              <a:buClr>
                <a:schemeClr val="bg2">
                  <a:lumMod val="50000"/>
                </a:schemeClr>
              </a:buClr>
              <a:buFont typeface="Wingdings" panose="05000000000000000000" pitchFamily="2" charset="2"/>
              <a:buChar char="Ø"/>
            </a:pPr>
            <a:endParaRPr lang="fr-FR" dirty="0"/>
          </a:p>
          <a:p>
            <a:pPr marL="285750" indent="-285750">
              <a:buClr>
                <a:schemeClr val="bg2">
                  <a:lumMod val="50000"/>
                </a:schemeClr>
              </a:buClr>
              <a:buFont typeface="Wingdings" panose="05000000000000000000" pitchFamily="2" charset="2"/>
              <a:buChar char="Ø"/>
            </a:pPr>
            <a:r>
              <a:rPr lang="fr-FR" dirty="0" smtClean="0"/>
              <a:t>Piège sélectif : </a:t>
            </a:r>
            <a:r>
              <a:rPr lang="fr-FR" sz="1500" dirty="0" smtClean="0"/>
              <a:t>Attention ! Certain, peu efficaces pour le piégeage des fondatrices</a:t>
            </a:r>
            <a:r>
              <a:rPr lang="fr-FR" dirty="0" smtClean="0"/>
              <a:t/>
            </a:r>
            <a:br>
              <a:rPr lang="fr-FR" dirty="0" smtClean="0"/>
            </a:br>
            <a:endParaRPr lang="fr-FR" dirty="0" smtClean="0"/>
          </a:p>
        </p:txBody>
      </p:sp>
      <p:sp>
        <p:nvSpPr>
          <p:cNvPr id="7" name="ZoneTexte 6"/>
          <p:cNvSpPr txBox="1"/>
          <p:nvPr/>
        </p:nvSpPr>
        <p:spPr>
          <a:xfrm>
            <a:off x="608564" y="3933056"/>
            <a:ext cx="8136903" cy="2400657"/>
          </a:xfrm>
          <a:prstGeom prst="rect">
            <a:avLst/>
          </a:prstGeom>
          <a:noFill/>
        </p:spPr>
        <p:txBody>
          <a:bodyPr wrap="square" rtlCol="0">
            <a:spAutoFit/>
          </a:bodyPr>
          <a:lstStyle/>
          <a:p>
            <a:r>
              <a:rPr lang="fr-FR" sz="2400" b="1" dirty="0" smtClean="0">
                <a:solidFill>
                  <a:schemeClr val="accent1">
                    <a:lumMod val="75000"/>
                  </a:schemeClr>
                </a:solidFill>
              </a:rPr>
              <a:t>Été, piégeage des ouvrières, puis des mâles </a:t>
            </a:r>
            <a:r>
              <a:rPr lang="fr-FR" sz="2000" b="1" dirty="0" smtClean="0">
                <a:solidFill>
                  <a:schemeClr val="accent1">
                    <a:lumMod val="75000"/>
                  </a:schemeClr>
                </a:solidFill>
              </a:rPr>
              <a:t>:</a:t>
            </a:r>
          </a:p>
          <a:p>
            <a:endParaRPr lang="fr-FR" dirty="0" smtClean="0"/>
          </a:p>
          <a:p>
            <a:pPr marL="285750" indent="-285750">
              <a:buClr>
                <a:schemeClr val="bg2">
                  <a:lumMod val="50000"/>
                </a:schemeClr>
              </a:buClr>
              <a:buFont typeface="Wingdings" panose="05000000000000000000" pitchFamily="2" charset="2"/>
              <a:buChar char="Ø"/>
            </a:pPr>
            <a:r>
              <a:rPr lang="fr-FR" dirty="0" smtClean="0"/>
              <a:t>Piège classique (cloche, bouteille, veto-pharma…)</a:t>
            </a:r>
          </a:p>
          <a:p>
            <a:pPr>
              <a:buClr>
                <a:schemeClr val="bg2">
                  <a:lumMod val="50000"/>
                </a:schemeClr>
              </a:buClr>
            </a:pPr>
            <a:endParaRPr lang="fr-FR" dirty="0" smtClean="0"/>
          </a:p>
          <a:p>
            <a:pPr marL="285750" indent="-285750">
              <a:buClr>
                <a:schemeClr val="bg2">
                  <a:lumMod val="50000"/>
                </a:schemeClr>
              </a:buClr>
              <a:buFont typeface="Wingdings" panose="05000000000000000000" pitchFamily="2" charset="2"/>
              <a:buChar char="Ø"/>
            </a:pPr>
            <a:r>
              <a:rPr lang="fr-FR" dirty="0" smtClean="0"/>
              <a:t>Piège sélectif</a:t>
            </a:r>
          </a:p>
          <a:p>
            <a:pPr marL="285750" indent="-285750">
              <a:buClr>
                <a:schemeClr val="bg2">
                  <a:lumMod val="50000"/>
                </a:schemeClr>
              </a:buClr>
              <a:buFont typeface="Wingdings" panose="05000000000000000000" pitchFamily="2" charset="2"/>
              <a:buChar char="Ø"/>
            </a:pPr>
            <a:endParaRPr lang="fr-FR" dirty="0"/>
          </a:p>
          <a:p>
            <a:pPr>
              <a:buClr>
                <a:schemeClr val="bg2">
                  <a:lumMod val="50000"/>
                </a:schemeClr>
              </a:buClr>
            </a:pPr>
            <a:endParaRPr lang="fr-FR" dirty="0" smtClean="0"/>
          </a:p>
          <a:p>
            <a:pPr marL="285750" indent="-285750">
              <a:buClr>
                <a:schemeClr val="bg2">
                  <a:lumMod val="50000"/>
                </a:schemeClr>
              </a:buClr>
              <a:buFont typeface="Wingdings" panose="05000000000000000000" pitchFamily="2" charset="2"/>
              <a:buChar char="Ø"/>
            </a:pPr>
            <a:endParaRPr lang="fr-FR" dirty="0" smtClean="0"/>
          </a:p>
        </p:txBody>
      </p:sp>
      <p:sp>
        <p:nvSpPr>
          <p:cNvPr id="9" name="Espace réservé de la date 8"/>
          <p:cNvSpPr>
            <a:spLocks noGrp="1"/>
          </p:cNvSpPr>
          <p:nvPr>
            <p:ph type="dt" sz="half" idx="10"/>
          </p:nvPr>
        </p:nvSpPr>
        <p:spPr/>
        <p:txBody>
          <a:bodyPr/>
          <a:lstStyle/>
          <a:p>
            <a:r>
              <a:rPr lang="fr-FR" smtClean="0"/>
              <a:t>18/01/2024</a:t>
            </a:r>
            <a:endParaRPr lang="fr-FR" dirty="0"/>
          </a:p>
        </p:txBody>
      </p:sp>
      <p:sp>
        <p:nvSpPr>
          <p:cNvPr id="10" name="Espace réservé du pied de page 9"/>
          <p:cNvSpPr>
            <a:spLocks noGrp="1"/>
          </p:cNvSpPr>
          <p:nvPr>
            <p:ph type="ftr" sz="quarter" idx="11"/>
          </p:nvPr>
        </p:nvSpPr>
        <p:spPr/>
        <p:txBody>
          <a:bodyPr/>
          <a:lstStyle/>
          <a:p>
            <a:r>
              <a:rPr lang="fr-FR" smtClean="0"/>
              <a:t>Rucher école de Kermadio   API 56 Abeilles et biodiversité</a:t>
            </a:r>
            <a:endParaRPr lang="fr-FR" dirty="0"/>
          </a:p>
        </p:txBody>
      </p:sp>
      <p:sp>
        <p:nvSpPr>
          <p:cNvPr id="11" name="Espace réservé du numéro de diapositive 10"/>
          <p:cNvSpPr>
            <a:spLocks noGrp="1"/>
          </p:cNvSpPr>
          <p:nvPr>
            <p:ph type="sldNum" sz="quarter" idx="12"/>
          </p:nvPr>
        </p:nvSpPr>
        <p:spPr/>
        <p:txBody>
          <a:bodyPr/>
          <a:lstStyle/>
          <a:p>
            <a:fld id="{2CA76CB8-2F65-4090-920B-C426156A25C7}" type="slidenum">
              <a:rPr lang="fr-FR" smtClean="0"/>
              <a:t>6</a:t>
            </a:fld>
            <a:endParaRPr lang="fr-FR" dirty="0"/>
          </a:p>
        </p:txBody>
      </p:sp>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33343" y="807388"/>
            <a:ext cx="1112124" cy="1800200"/>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197227"/>
            <a:ext cx="2318694" cy="1510261"/>
          </a:xfrm>
          <a:prstGeom prst="rect">
            <a:avLst/>
          </a:prstGeom>
        </p:spPr>
      </p:pic>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6309320"/>
            <a:ext cx="720080" cy="477541"/>
          </a:xfrm>
          <a:prstGeom prst="rect">
            <a:avLst/>
          </a:prstGeom>
        </p:spPr>
      </p:pic>
    </p:spTree>
    <p:extLst>
      <p:ext uri="{BB962C8B-B14F-4D97-AF65-F5344CB8AC3E}">
        <p14:creationId xmlns:p14="http://schemas.microsoft.com/office/powerpoint/2010/main" val="3085435359"/>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8024" y="-27384"/>
            <a:ext cx="3094117" cy="369332"/>
          </a:xfrm>
          <a:prstGeom prst="rect">
            <a:avLst/>
          </a:prstGeom>
        </p:spPr>
        <p:txBody>
          <a:bodyPr wrap="none">
            <a:spAutoFit/>
          </a:bodyPr>
          <a:lstStyle/>
          <a:p>
            <a:pPr algn="ctr"/>
            <a:r>
              <a:rPr lang="fr-FR" b="1" dirty="0" smtClean="0">
                <a:solidFill>
                  <a:schemeClr val="bg2">
                    <a:lumMod val="75000"/>
                  </a:schemeClr>
                </a:solidFill>
              </a:rPr>
              <a:t>Actions à mettre en œuvre</a:t>
            </a:r>
            <a:endParaRPr lang="fr-FR" dirty="0">
              <a:solidFill>
                <a:schemeClr val="bg2">
                  <a:lumMod val="75000"/>
                </a:schemeClr>
              </a:solidFill>
            </a:endParaRPr>
          </a:p>
        </p:txBody>
      </p:sp>
      <p:sp>
        <p:nvSpPr>
          <p:cNvPr id="4" name="ZoneTexte 3"/>
          <p:cNvSpPr txBox="1"/>
          <p:nvPr/>
        </p:nvSpPr>
        <p:spPr>
          <a:xfrm>
            <a:off x="539552" y="980728"/>
            <a:ext cx="7992888" cy="4801314"/>
          </a:xfrm>
          <a:prstGeom prst="rect">
            <a:avLst/>
          </a:prstGeom>
          <a:noFill/>
        </p:spPr>
        <p:txBody>
          <a:bodyPr wrap="square" rtlCol="0">
            <a:spAutoFit/>
          </a:bodyPr>
          <a:lstStyle/>
          <a:p>
            <a:pPr algn="ctr"/>
            <a:endParaRPr lang="fr-FR" dirty="0" smtClean="0"/>
          </a:p>
          <a:p>
            <a:pPr algn="ctr"/>
            <a:endParaRPr lang="fr-FR" dirty="0"/>
          </a:p>
          <a:p>
            <a:r>
              <a:rPr lang="fr-FR" dirty="0" smtClean="0"/>
              <a:t> </a:t>
            </a:r>
            <a:endParaRPr lang="fr-FR" b="1" dirty="0">
              <a:solidFill>
                <a:srgbClr val="FF0000"/>
              </a:solidFill>
            </a:endParaRPr>
          </a:p>
          <a:p>
            <a:pPr algn="ctr"/>
            <a:r>
              <a:rPr lang="fr-FR" b="1" dirty="0" smtClean="0">
                <a:solidFill>
                  <a:srgbClr val="FE8C1A"/>
                </a:solidFill>
              </a:rPr>
              <a:t>Été : </a:t>
            </a:r>
            <a:r>
              <a:rPr lang="fr-FR" b="1" u="sng" dirty="0" smtClean="0">
                <a:solidFill>
                  <a:srgbClr val="FE8C1A"/>
                </a:solidFill>
              </a:rPr>
              <a:t>Observation, voire sauvetage</a:t>
            </a:r>
          </a:p>
          <a:p>
            <a:pPr marL="285750" indent="-285750">
              <a:buClr>
                <a:schemeClr val="bg2">
                  <a:lumMod val="50000"/>
                </a:schemeClr>
              </a:buClr>
              <a:buFont typeface="Wingdings" panose="05000000000000000000" pitchFamily="2" charset="2"/>
              <a:buChar char="Ø"/>
            </a:pPr>
            <a:endParaRPr lang="fr-FR" b="1" u="sng" dirty="0">
              <a:solidFill>
                <a:srgbClr val="FE8C1A"/>
              </a:solidFill>
            </a:endParaRPr>
          </a:p>
          <a:p>
            <a:pPr marL="285750" indent="-285750">
              <a:buClr>
                <a:schemeClr val="bg2">
                  <a:lumMod val="50000"/>
                </a:schemeClr>
              </a:buClr>
              <a:buFont typeface="Wingdings" panose="05000000000000000000" pitchFamily="2" charset="2"/>
              <a:buChar char="Ø"/>
            </a:pPr>
            <a:r>
              <a:rPr lang="fr-FR" dirty="0" smtClean="0"/>
              <a:t>les frelons investissent les ruchers, trop nombreux pour une gestion efficace, si pression forte, s’organiser,</a:t>
            </a:r>
          </a:p>
          <a:p>
            <a:pPr marL="285750" indent="-285750">
              <a:buClr>
                <a:schemeClr val="bg2">
                  <a:lumMod val="50000"/>
                </a:schemeClr>
              </a:buClr>
              <a:buFont typeface="Wingdings" panose="05000000000000000000" pitchFamily="2" charset="2"/>
              <a:buChar char="Ø"/>
            </a:pPr>
            <a:endParaRPr lang="fr-FR" dirty="0" smtClean="0"/>
          </a:p>
          <a:p>
            <a:pPr marL="285750" indent="-285750">
              <a:buClr>
                <a:schemeClr val="bg2">
                  <a:lumMod val="50000"/>
                </a:schemeClr>
              </a:buClr>
              <a:buFont typeface="Wingdings" panose="05000000000000000000" pitchFamily="2" charset="2"/>
              <a:buChar char="Ø"/>
            </a:pPr>
            <a:r>
              <a:rPr lang="fr-FR" dirty="0" smtClean="0"/>
              <a:t>Commencer à chercher les nids pour destruction,</a:t>
            </a:r>
          </a:p>
          <a:p>
            <a:pPr marL="285750" indent="-285750">
              <a:buClr>
                <a:schemeClr val="bg2">
                  <a:lumMod val="50000"/>
                </a:schemeClr>
              </a:buClr>
              <a:buFont typeface="Wingdings" panose="05000000000000000000" pitchFamily="2" charset="2"/>
              <a:buChar char="Ø"/>
            </a:pPr>
            <a:endParaRPr lang="fr-FR" dirty="0" smtClean="0"/>
          </a:p>
          <a:p>
            <a:pPr marL="285750" indent="-285750">
              <a:buClr>
                <a:schemeClr val="bg2">
                  <a:lumMod val="50000"/>
                </a:schemeClr>
              </a:buClr>
              <a:buFont typeface="Wingdings" panose="05000000000000000000" pitchFamily="2" charset="2"/>
              <a:buChar char="Ø"/>
            </a:pPr>
            <a:r>
              <a:rPr lang="fr-FR" dirty="0" smtClean="0"/>
              <a:t>Déplacement des ruches hors des lieux infestés,</a:t>
            </a:r>
          </a:p>
          <a:p>
            <a:pPr marL="285750" indent="-285750">
              <a:buClr>
                <a:schemeClr val="bg2">
                  <a:lumMod val="50000"/>
                </a:schemeClr>
              </a:buClr>
              <a:buFont typeface="Wingdings" panose="05000000000000000000" pitchFamily="2" charset="2"/>
              <a:buChar char="Ø"/>
            </a:pPr>
            <a:endParaRPr lang="fr-FR" dirty="0" smtClean="0"/>
          </a:p>
          <a:p>
            <a:pPr marL="285750" indent="-285750">
              <a:buClr>
                <a:schemeClr val="bg2">
                  <a:lumMod val="50000"/>
                </a:schemeClr>
              </a:buClr>
              <a:buFont typeface="Wingdings" panose="05000000000000000000" pitchFamily="2" charset="2"/>
              <a:buChar char="Ø"/>
            </a:pPr>
            <a:r>
              <a:rPr lang="fr-FR" dirty="0"/>
              <a:t>Si </a:t>
            </a:r>
            <a:r>
              <a:rPr lang="fr-FR" dirty="0" smtClean="0"/>
              <a:t>débordement, </a:t>
            </a:r>
            <a:r>
              <a:rPr lang="fr-FR" dirty="0"/>
              <a:t>piégeage hors du rucher </a:t>
            </a:r>
            <a:endParaRPr lang="fr-FR" dirty="0" smtClean="0"/>
          </a:p>
          <a:p>
            <a:pPr>
              <a:buClr>
                <a:schemeClr val="bg2">
                  <a:lumMod val="50000"/>
                </a:schemeClr>
              </a:buClr>
            </a:pPr>
            <a:endParaRPr lang="fr-FR" dirty="0" smtClean="0"/>
          </a:p>
          <a:p>
            <a:pPr marL="742950" lvl="1" indent="-285750">
              <a:buClr>
                <a:schemeClr val="bg2">
                  <a:lumMod val="50000"/>
                </a:schemeClr>
              </a:buClr>
              <a:buFont typeface="Wingdings" panose="05000000000000000000" pitchFamily="2" charset="2"/>
              <a:buChar char="Ø"/>
            </a:pPr>
            <a:r>
              <a:rPr lang="fr-FR" dirty="0" smtClean="0"/>
              <a:t>(appât endroit stratégique, </a:t>
            </a:r>
            <a:r>
              <a:rPr lang="fr-FR" dirty="0"/>
              <a:t>puis piège</a:t>
            </a:r>
            <a:r>
              <a:rPr lang="fr-FR" dirty="0" smtClean="0"/>
              <a:t>), </a:t>
            </a:r>
            <a:endParaRPr lang="fr-FR" dirty="0"/>
          </a:p>
          <a:p>
            <a:endParaRPr lang="fr-FR" dirty="0" smtClean="0"/>
          </a:p>
          <a:p>
            <a:endParaRPr lang="fr-FR" dirty="0"/>
          </a:p>
        </p:txBody>
      </p:sp>
      <p:sp>
        <p:nvSpPr>
          <p:cNvPr id="7" name="Espace réservé de la date 6"/>
          <p:cNvSpPr>
            <a:spLocks noGrp="1"/>
          </p:cNvSpPr>
          <p:nvPr>
            <p:ph type="dt" sz="half" idx="10"/>
          </p:nvPr>
        </p:nvSpPr>
        <p:spPr/>
        <p:txBody>
          <a:bodyPr/>
          <a:lstStyle/>
          <a:p>
            <a:r>
              <a:rPr lang="fr-FR" smtClean="0"/>
              <a:t>18/01/2024</a:t>
            </a:r>
            <a:endParaRPr lang="fr-FR" dirty="0"/>
          </a:p>
        </p:txBody>
      </p:sp>
      <p:sp>
        <p:nvSpPr>
          <p:cNvPr id="8" name="Espace réservé du pied de page 7"/>
          <p:cNvSpPr>
            <a:spLocks noGrp="1"/>
          </p:cNvSpPr>
          <p:nvPr>
            <p:ph type="ftr" sz="quarter" idx="11"/>
          </p:nvPr>
        </p:nvSpPr>
        <p:spPr/>
        <p:txBody>
          <a:bodyPr/>
          <a:lstStyle/>
          <a:p>
            <a:r>
              <a:rPr lang="fr-FR" smtClean="0"/>
              <a:t>Rucher école de Kermadio   API 56 Abeilles et biodiversité</a:t>
            </a:r>
            <a:endParaRPr lang="fr-FR" dirty="0"/>
          </a:p>
        </p:txBody>
      </p:sp>
      <p:sp>
        <p:nvSpPr>
          <p:cNvPr id="9" name="Espace réservé du numéro de diapositive 8"/>
          <p:cNvSpPr>
            <a:spLocks noGrp="1"/>
          </p:cNvSpPr>
          <p:nvPr>
            <p:ph type="sldNum" sz="quarter" idx="12"/>
          </p:nvPr>
        </p:nvSpPr>
        <p:spPr/>
        <p:txBody>
          <a:bodyPr/>
          <a:lstStyle/>
          <a:p>
            <a:fld id="{2CA76CB8-2F65-4090-920B-C426156A25C7}" type="slidenum">
              <a:rPr lang="fr-FR" smtClean="0"/>
              <a:t>7</a:t>
            </a:fld>
            <a:endParaRPr lang="fr-FR" dirty="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6309320"/>
            <a:ext cx="720080" cy="477541"/>
          </a:xfrm>
          <a:prstGeom prst="rect">
            <a:avLst/>
          </a:prstGeom>
        </p:spPr>
      </p:pic>
      <p:pic>
        <p:nvPicPr>
          <p:cNvPr id="11" name="Imag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3528" y="0"/>
            <a:ext cx="4032448" cy="1562691"/>
          </a:xfrm>
          <a:prstGeom prst="rect">
            <a:avLst/>
          </a:prstGeom>
        </p:spPr>
      </p:pic>
    </p:spTree>
    <p:extLst>
      <p:ext uri="{BB962C8B-B14F-4D97-AF65-F5344CB8AC3E}">
        <p14:creationId xmlns:p14="http://schemas.microsoft.com/office/powerpoint/2010/main" val="3817617460"/>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8024" y="-27384"/>
            <a:ext cx="3094117" cy="646331"/>
          </a:xfrm>
          <a:prstGeom prst="rect">
            <a:avLst/>
          </a:prstGeom>
        </p:spPr>
        <p:txBody>
          <a:bodyPr wrap="none">
            <a:spAutoFit/>
          </a:bodyPr>
          <a:lstStyle/>
          <a:p>
            <a:pPr algn="ctr"/>
            <a:r>
              <a:rPr lang="fr-FR" b="1" dirty="0" smtClean="0">
                <a:solidFill>
                  <a:schemeClr val="bg2">
                    <a:lumMod val="75000"/>
                  </a:schemeClr>
                </a:solidFill>
              </a:rPr>
              <a:t>Petit rappel des</a:t>
            </a:r>
          </a:p>
          <a:p>
            <a:pPr algn="ctr"/>
            <a:r>
              <a:rPr lang="fr-FR" b="1" dirty="0" smtClean="0">
                <a:solidFill>
                  <a:schemeClr val="bg2">
                    <a:lumMod val="75000"/>
                  </a:schemeClr>
                </a:solidFill>
              </a:rPr>
              <a:t>actions à mettre en œuvre</a:t>
            </a:r>
            <a:endParaRPr lang="fr-FR" dirty="0">
              <a:solidFill>
                <a:schemeClr val="bg2">
                  <a:lumMod val="75000"/>
                </a:schemeClr>
              </a:solidFill>
            </a:endParaRPr>
          </a:p>
        </p:txBody>
      </p:sp>
      <p:sp>
        <p:nvSpPr>
          <p:cNvPr id="4" name="ZoneTexte 3"/>
          <p:cNvSpPr txBox="1"/>
          <p:nvPr/>
        </p:nvSpPr>
        <p:spPr>
          <a:xfrm>
            <a:off x="539552" y="980728"/>
            <a:ext cx="7992888" cy="4062651"/>
          </a:xfrm>
          <a:prstGeom prst="rect">
            <a:avLst/>
          </a:prstGeom>
          <a:noFill/>
        </p:spPr>
        <p:txBody>
          <a:bodyPr wrap="square" rtlCol="0">
            <a:spAutoFit/>
          </a:bodyPr>
          <a:lstStyle/>
          <a:p>
            <a:endParaRPr lang="fr-FR" dirty="0" smtClean="0"/>
          </a:p>
          <a:p>
            <a:pPr algn="ctr"/>
            <a:r>
              <a:rPr lang="fr-FR" b="1" dirty="0" smtClean="0">
                <a:solidFill>
                  <a:schemeClr val="accent3">
                    <a:lumMod val="75000"/>
                  </a:schemeClr>
                </a:solidFill>
              </a:rPr>
              <a:t>Automne : </a:t>
            </a:r>
            <a:r>
              <a:rPr lang="fr-FR" b="1" u="sng" dirty="0" smtClean="0">
                <a:solidFill>
                  <a:schemeClr val="accent3">
                    <a:lumMod val="75000"/>
                  </a:schemeClr>
                </a:solidFill>
              </a:rPr>
              <a:t>Destruction et piégeage</a:t>
            </a:r>
          </a:p>
          <a:p>
            <a:pPr algn="ctr"/>
            <a:endParaRPr lang="fr-FR" b="1" u="sng" dirty="0">
              <a:solidFill>
                <a:schemeClr val="accent3">
                  <a:lumMod val="75000"/>
                </a:schemeClr>
              </a:solidFill>
            </a:endParaRPr>
          </a:p>
          <a:p>
            <a:pPr algn="ctr"/>
            <a:endParaRPr lang="fr-FR" b="1" u="sng" dirty="0" smtClean="0">
              <a:solidFill>
                <a:schemeClr val="accent3">
                  <a:lumMod val="75000"/>
                </a:schemeClr>
              </a:solidFill>
            </a:endParaRPr>
          </a:p>
          <a:p>
            <a:pPr algn="ctr"/>
            <a:endParaRPr lang="fr-FR" b="1" u="sng" dirty="0" smtClean="0">
              <a:solidFill>
                <a:schemeClr val="accent3">
                  <a:lumMod val="75000"/>
                </a:schemeClr>
              </a:solidFill>
            </a:endParaRPr>
          </a:p>
          <a:p>
            <a:pPr marL="285750" indent="-285750">
              <a:spcBef>
                <a:spcPts val="600"/>
              </a:spcBef>
              <a:spcAft>
                <a:spcPts val="1200"/>
              </a:spcAft>
              <a:buClr>
                <a:schemeClr val="bg2">
                  <a:lumMod val="50000"/>
                </a:schemeClr>
              </a:buClr>
              <a:buFont typeface="Wingdings" panose="05000000000000000000" pitchFamily="2" charset="2"/>
              <a:buChar char="Ø"/>
            </a:pPr>
            <a:r>
              <a:rPr lang="fr-FR" dirty="0" smtClean="0"/>
              <a:t>Apparition des jeunes fondatrices,</a:t>
            </a:r>
          </a:p>
          <a:p>
            <a:pPr marL="285750" indent="-285750">
              <a:spcBef>
                <a:spcPts val="600"/>
              </a:spcBef>
              <a:spcAft>
                <a:spcPts val="1200"/>
              </a:spcAft>
              <a:buClr>
                <a:schemeClr val="bg2">
                  <a:lumMod val="50000"/>
                </a:schemeClr>
              </a:buClr>
              <a:buFont typeface="Wingdings" panose="05000000000000000000" pitchFamily="2" charset="2"/>
              <a:buChar char="Ø"/>
            </a:pPr>
            <a:r>
              <a:rPr lang="fr-FR" dirty="0" smtClean="0"/>
              <a:t>Destruction des nids qui apparaissent le plus tôt possible,</a:t>
            </a:r>
          </a:p>
          <a:p>
            <a:pPr marL="285750" indent="-285750">
              <a:spcBef>
                <a:spcPts val="600"/>
              </a:spcBef>
              <a:spcAft>
                <a:spcPts val="1200"/>
              </a:spcAft>
              <a:buClr>
                <a:schemeClr val="bg2">
                  <a:lumMod val="50000"/>
                </a:schemeClr>
              </a:buClr>
              <a:buFont typeface="Wingdings" panose="05000000000000000000" pitchFamily="2" charset="2"/>
              <a:buChar char="Ø"/>
            </a:pPr>
            <a:r>
              <a:rPr lang="fr-FR" dirty="0" smtClean="0"/>
              <a:t>Heure du constat : piégeage efficace ? </a:t>
            </a:r>
          </a:p>
          <a:p>
            <a:pPr marL="285750" indent="-285750">
              <a:spcBef>
                <a:spcPts val="600"/>
              </a:spcBef>
              <a:spcAft>
                <a:spcPts val="1200"/>
              </a:spcAft>
              <a:buClr>
                <a:schemeClr val="bg2">
                  <a:lumMod val="50000"/>
                </a:schemeClr>
              </a:buClr>
              <a:buFont typeface="Wingdings" panose="05000000000000000000" pitchFamily="2" charset="2"/>
              <a:buChar char="Ø"/>
            </a:pPr>
            <a:r>
              <a:rPr lang="fr-FR" dirty="0" smtClean="0"/>
              <a:t>Anticiper la campagne de piégeage</a:t>
            </a:r>
          </a:p>
          <a:p>
            <a:endParaRPr lang="fr-FR" dirty="0"/>
          </a:p>
          <a:p>
            <a:endParaRPr lang="fr-FR" dirty="0"/>
          </a:p>
        </p:txBody>
      </p:sp>
      <p:sp>
        <p:nvSpPr>
          <p:cNvPr id="7" name="Espace réservé de la date 6"/>
          <p:cNvSpPr>
            <a:spLocks noGrp="1"/>
          </p:cNvSpPr>
          <p:nvPr>
            <p:ph type="dt" sz="half" idx="10"/>
          </p:nvPr>
        </p:nvSpPr>
        <p:spPr/>
        <p:txBody>
          <a:bodyPr/>
          <a:lstStyle/>
          <a:p>
            <a:r>
              <a:rPr lang="fr-FR" smtClean="0"/>
              <a:t>18/01/2024</a:t>
            </a:r>
            <a:endParaRPr lang="fr-FR" dirty="0"/>
          </a:p>
        </p:txBody>
      </p:sp>
      <p:sp>
        <p:nvSpPr>
          <p:cNvPr id="8" name="Espace réservé du pied de page 7"/>
          <p:cNvSpPr>
            <a:spLocks noGrp="1"/>
          </p:cNvSpPr>
          <p:nvPr>
            <p:ph type="ftr" sz="quarter" idx="11"/>
          </p:nvPr>
        </p:nvSpPr>
        <p:spPr/>
        <p:txBody>
          <a:bodyPr/>
          <a:lstStyle/>
          <a:p>
            <a:r>
              <a:rPr lang="fr-FR" smtClean="0"/>
              <a:t>Rucher école de Kermadio   API 56 Abeilles et biodiversité</a:t>
            </a:r>
            <a:endParaRPr lang="fr-FR" dirty="0"/>
          </a:p>
        </p:txBody>
      </p:sp>
      <p:sp>
        <p:nvSpPr>
          <p:cNvPr id="9" name="Espace réservé du numéro de diapositive 8"/>
          <p:cNvSpPr>
            <a:spLocks noGrp="1"/>
          </p:cNvSpPr>
          <p:nvPr>
            <p:ph type="sldNum" sz="quarter" idx="12"/>
          </p:nvPr>
        </p:nvSpPr>
        <p:spPr/>
        <p:txBody>
          <a:bodyPr/>
          <a:lstStyle/>
          <a:p>
            <a:fld id="{2CA76CB8-2F65-4090-920B-C426156A25C7}" type="slidenum">
              <a:rPr lang="fr-FR" smtClean="0"/>
              <a:t>8</a:t>
            </a:fld>
            <a:endParaRPr lang="fr-FR"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6309320"/>
            <a:ext cx="720080" cy="477541"/>
          </a:xfrm>
          <a:prstGeom prst="rect">
            <a:avLst/>
          </a:prstGeom>
        </p:spPr>
      </p:pic>
    </p:spTree>
    <p:extLst>
      <p:ext uri="{BB962C8B-B14F-4D97-AF65-F5344CB8AC3E}">
        <p14:creationId xmlns:p14="http://schemas.microsoft.com/office/powerpoint/2010/main" val="117522780"/>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8024" y="-25643"/>
            <a:ext cx="2952328" cy="707886"/>
          </a:xfrm>
          <a:prstGeom prst="rect">
            <a:avLst/>
          </a:prstGeom>
        </p:spPr>
        <p:txBody>
          <a:bodyPr wrap="square">
            <a:spAutoFit/>
          </a:bodyPr>
          <a:lstStyle/>
          <a:p>
            <a:pPr algn="ctr"/>
            <a:r>
              <a:rPr lang="fr-FR" sz="2000" b="1" dirty="0" smtClean="0">
                <a:solidFill>
                  <a:schemeClr val="bg2">
                    <a:lumMod val="75000"/>
                  </a:schemeClr>
                </a:solidFill>
              </a:rPr>
              <a:t>Politique de piégeage</a:t>
            </a:r>
            <a:br>
              <a:rPr lang="fr-FR" sz="2000" b="1" dirty="0" smtClean="0">
                <a:solidFill>
                  <a:schemeClr val="bg2">
                    <a:lumMod val="75000"/>
                  </a:schemeClr>
                </a:solidFill>
              </a:rPr>
            </a:br>
            <a:r>
              <a:rPr lang="fr-FR" sz="2000" b="1" dirty="0" smtClean="0">
                <a:solidFill>
                  <a:schemeClr val="bg2">
                    <a:lumMod val="75000"/>
                  </a:schemeClr>
                </a:solidFill>
              </a:rPr>
              <a:t>à mettre en œuvre</a:t>
            </a:r>
            <a:endParaRPr lang="fr-FR" sz="2000" dirty="0">
              <a:solidFill>
                <a:schemeClr val="bg2">
                  <a:lumMod val="75000"/>
                </a:schemeClr>
              </a:solidFill>
            </a:endParaRPr>
          </a:p>
        </p:txBody>
      </p:sp>
      <p:sp>
        <p:nvSpPr>
          <p:cNvPr id="4" name="ZoneTexte 3"/>
          <p:cNvSpPr txBox="1"/>
          <p:nvPr/>
        </p:nvSpPr>
        <p:spPr>
          <a:xfrm>
            <a:off x="551781" y="2513984"/>
            <a:ext cx="7914186" cy="4031873"/>
          </a:xfrm>
          <a:prstGeom prst="rect">
            <a:avLst/>
          </a:prstGeom>
          <a:noFill/>
        </p:spPr>
        <p:txBody>
          <a:bodyPr wrap="square" rtlCol="0">
            <a:spAutoFit/>
          </a:bodyPr>
          <a:lstStyle/>
          <a:p>
            <a:r>
              <a:rPr lang="fr-FR" sz="2000" dirty="0" smtClean="0"/>
              <a:t>Lutte collective à privilégier, rayon de prédation plus important au fil du temps</a:t>
            </a:r>
          </a:p>
          <a:p>
            <a:pPr marL="285750" indent="-285750">
              <a:buClr>
                <a:schemeClr val="bg2">
                  <a:lumMod val="50000"/>
                </a:schemeClr>
              </a:buClr>
              <a:buFont typeface="Wingdings" panose="05000000000000000000" pitchFamily="2" charset="2"/>
              <a:buChar char="Ø"/>
            </a:pPr>
            <a:endParaRPr lang="fr-FR" dirty="0" smtClean="0"/>
          </a:p>
          <a:p>
            <a:pPr marL="285750" indent="-285750">
              <a:buClr>
                <a:schemeClr val="bg2">
                  <a:lumMod val="50000"/>
                </a:schemeClr>
              </a:buClr>
              <a:buFont typeface="Wingdings" panose="05000000000000000000" pitchFamily="2" charset="2"/>
              <a:buChar char="§"/>
            </a:pPr>
            <a:r>
              <a:rPr lang="fr-FR" dirty="0" smtClean="0"/>
              <a:t>Impliquer au maximum les élus, les sensibiliser ainsi que les citoyens</a:t>
            </a:r>
          </a:p>
          <a:p>
            <a:pPr marL="285750" indent="-285750">
              <a:buClr>
                <a:schemeClr val="bg2">
                  <a:lumMod val="50000"/>
                </a:schemeClr>
              </a:buClr>
              <a:buFont typeface="Wingdings" panose="05000000000000000000" pitchFamily="2" charset="2"/>
              <a:buChar char="§"/>
            </a:pPr>
            <a:endParaRPr lang="fr-FR" dirty="0" smtClean="0"/>
          </a:p>
          <a:p>
            <a:pPr marL="285750" indent="-285750">
              <a:buClr>
                <a:schemeClr val="bg2">
                  <a:lumMod val="50000"/>
                </a:schemeClr>
              </a:buClr>
              <a:buFont typeface="Wingdings" panose="05000000000000000000" pitchFamily="2" charset="2"/>
              <a:buChar char="§"/>
            </a:pPr>
            <a:r>
              <a:rPr lang="fr-FR" dirty="0" smtClean="0"/>
              <a:t>Financement de pièges, organisation, etc.</a:t>
            </a:r>
            <a:br>
              <a:rPr lang="fr-FR" dirty="0" smtClean="0"/>
            </a:br>
            <a:endParaRPr lang="fr-FR" dirty="0" smtClean="0"/>
          </a:p>
          <a:p>
            <a:pPr marL="285750" indent="-285750">
              <a:buClr>
                <a:schemeClr val="bg2">
                  <a:lumMod val="50000"/>
                </a:schemeClr>
              </a:buClr>
              <a:buFont typeface="Wingdings" panose="05000000000000000000" pitchFamily="2" charset="2"/>
              <a:buChar char="§"/>
            </a:pPr>
            <a:r>
              <a:rPr lang="fr-FR" dirty="0" smtClean="0"/>
              <a:t>Résultats </a:t>
            </a:r>
            <a:r>
              <a:rPr lang="fr-FR" dirty="0"/>
              <a:t>probants (</a:t>
            </a:r>
            <a:r>
              <a:rPr lang="fr-FR" dirty="0" err="1"/>
              <a:t>Brech</a:t>
            </a:r>
            <a:r>
              <a:rPr lang="fr-FR" dirty="0"/>
              <a:t> dans le Morbihan par exemple)</a:t>
            </a:r>
          </a:p>
          <a:p>
            <a:pPr>
              <a:buClr>
                <a:schemeClr val="bg2">
                  <a:lumMod val="50000"/>
                </a:schemeClr>
              </a:buClr>
            </a:pPr>
            <a:endParaRPr lang="fr-FR" dirty="0" smtClean="0"/>
          </a:p>
          <a:p>
            <a:pPr marL="285750" indent="-285750">
              <a:buClr>
                <a:schemeClr val="bg2">
                  <a:lumMod val="50000"/>
                </a:schemeClr>
              </a:buClr>
              <a:buFont typeface="Wingdings" panose="05000000000000000000" pitchFamily="2" charset="2"/>
              <a:buChar char="§"/>
            </a:pPr>
            <a:r>
              <a:rPr lang="fr-FR" dirty="0" smtClean="0"/>
              <a:t>Avantages : </a:t>
            </a:r>
          </a:p>
          <a:p>
            <a:pPr marL="742950" lvl="1" indent="-285750">
              <a:buClr>
                <a:schemeClr val="bg2">
                  <a:lumMod val="50000"/>
                </a:schemeClr>
              </a:buClr>
              <a:buFont typeface="Wingdings" panose="05000000000000000000" pitchFamily="2" charset="2"/>
              <a:buChar char="Ø"/>
            </a:pPr>
            <a:r>
              <a:rPr lang="fr-FR" dirty="0" smtClean="0"/>
              <a:t>efficacité</a:t>
            </a:r>
          </a:p>
          <a:p>
            <a:pPr marL="742950" lvl="1" indent="-285750">
              <a:buClr>
                <a:schemeClr val="bg2">
                  <a:lumMod val="50000"/>
                </a:schemeClr>
              </a:buClr>
              <a:buFont typeface="Wingdings" panose="05000000000000000000" pitchFamily="2" charset="2"/>
              <a:buChar char="Ø"/>
            </a:pPr>
            <a:r>
              <a:rPr lang="fr-FR" dirty="0" smtClean="0"/>
              <a:t>Coût moindre </a:t>
            </a:r>
            <a:r>
              <a:rPr lang="fr-FR" dirty="0"/>
              <a:t>sur investissements </a:t>
            </a:r>
            <a:r>
              <a:rPr lang="fr-FR" dirty="0" smtClean="0"/>
              <a:t>pour la collectivité</a:t>
            </a:r>
          </a:p>
          <a:p>
            <a:pPr marL="742950" lvl="1" indent="-285750">
              <a:buClr>
                <a:schemeClr val="bg2">
                  <a:lumMod val="50000"/>
                </a:schemeClr>
              </a:buClr>
              <a:buFont typeface="Wingdings" panose="05000000000000000000" pitchFamily="2" charset="2"/>
              <a:buChar char="Ø"/>
            </a:pPr>
            <a:r>
              <a:rPr lang="fr-FR" dirty="0" smtClean="0"/>
              <a:t>Création de liens</a:t>
            </a:r>
          </a:p>
          <a:p>
            <a:pPr marL="285750" indent="-285750">
              <a:buClr>
                <a:schemeClr val="bg2">
                  <a:lumMod val="50000"/>
                </a:schemeClr>
              </a:buClr>
              <a:buFont typeface="Wingdings" panose="05000000000000000000" pitchFamily="2" charset="2"/>
              <a:buChar char="Ø"/>
            </a:pPr>
            <a:endParaRPr lang="fr-FR" dirty="0" smtClean="0"/>
          </a:p>
        </p:txBody>
      </p:sp>
      <p:sp>
        <p:nvSpPr>
          <p:cNvPr id="9" name="Espace réservé de la date 8"/>
          <p:cNvSpPr>
            <a:spLocks noGrp="1"/>
          </p:cNvSpPr>
          <p:nvPr>
            <p:ph type="dt" sz="half" idx="10"/>
          </p:nvPr>
        </p:nvSpPr>
        <p:spPr/>
        <p:txBody>
          <a:bodyPr/>
          <a:lstStyle/>
          <a:p>
            <a:r>
              <a:rPr lang="fr-FR" smtClean="0"/>
              <a:t>18/01/2024</a:t>
            </a:r>
            <a:endParaRPr lang="fr-FR" dirty="0"/>
          </a:p>
        </p:txBody>
      </p:sp>
      <p:sp>
        <p:nvSpPr>
          <p:cNvPr id="10" name="Espace réservé du pied de page 9"/>
          <p:cNvSpPr>
            <a:spLocks noGrp="1"/>
          </p:cNvSpPr>
          <p:nvPr>
            <p:ph type="ftr" sz="quarter" idx="11"/>
          </p:nvPr>
        </p:nvSpPr>
        <p:spPr/>
        <p:txBody>
          <a:bodyPr/>
          <a:lstStyle/>
          <a:p>
            <a:r>
              <a:rPr lang="fr-FR" smtClean="0"/>
              <a:t>Rucher école de Kermadio   API 56 Abeilles et biodiversité</a:t>
            </a:r>
            <a:endParaRPr lang="fr-FR" dirty="0"/>
          </a:p>
        </p:txBody>
      </p:sp>
      <p:sp>
        <p:nvSpPr>
          <p:cNvPr id="11" name="Espace réservé du numéro de diapositive 10"/>
          <p:cNvSpPr>
            <a:spLocks noGrp="1"/>
          </p:cNvSpPr>
          <p:nvPr>
            <p:ph type="sldNum" sz="quarter" idx="12"/>
          </p:nvPr>
        </p:nvSpPr>
        <p:spPr/>
        <p:txBody>
          <a:bodyPr/>
          <a:lstStyle/>
          <a:p>
            <a:fld id="{2CA76CB8-2F65-4090-920B-C426156A25C7}" type="slidenum">
              <a:rPr lang="fr-FR" smtClean="0"/>
              <a:t>9</a:t>
            </a:fld>
            <a:endParaRPr lang="fr-FR"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6309320"/>
            <a:ext cx="720080" cy="477541"/>
          </a:xfrm>
          <a:prstGeom prst="rect">
            <a:avLst/>
          </a:prstGeom>
        </p:spPr>
      </p:pic>
      <p:sp>
        <p:nvSpPr>
          <p:cNvPr id="3" name="Rectangle 2"/>
          <p:cNvSpPr/>
          <p:nvPr/>
        </p:nvSpPr>
        <p:spPr>
          <a:xfrm>
            <a:off x="539552" y="980728"/>
            <a:ext cx="8064897" cy="1200329"/>
          </a:xfrm>
          <a:prstGeom prst="rect">
            <a:avLst/>
          </a:prstGeom>
        </p:spPr>
        <p:txBody>
          <a:bodyPr wrap="square">
            <a:spAutoFit/>
          </a:bodyPr>
          <a:lstStyle/>
          <a:p>
            <a:pPr marL="285750" indent="-285750" algn="ctr">
              <a:buFont typeface="Wingdings" panose="05000000000000000000" pitchFamily="2" charset="2"/>
              <a:buChar char="§"/>
            </a:pPr>
            <a:r>
              <a:rPr lang="fr-FR" b="1" dirty="0">
                <a:solidFill>
                  <a:srgbClr val="00B0F0"/>
                </a:solidFill>
              </a:rPr>
              <a:t>Hiver : </a:t>
            </a:r>
            <a:r>
              <a:rPr lang="fr-FR" b="1" u="sng" dirty="0">
                <a:solidFill>
                  <a:srgbClr val="00B0F0"/>
                </a:solidFill>
              </a:rPr>
              <a:t>Anticipation</a:t>
            </a:r>
          </a:p>
          <a:p>
            <a:pPr marL="285750" indent="-285750" algn="ctr">
              <a:buFont typeface="Wingdings" panose="05000000000000000000" pitchFamily="2" charset="2"/>
              <a:buChar char="§"/>
            </a:pPr>
            <a:endParaRPr lang="fr-FR" b="1" u="sng" dirty="0">
              <a:solidFill>
                <a:srgbClr val="00B0F0"/>
              </a:solidFill>
            </a:endParaRPr>
          </a:p>
          <a:p>
            <a:pPr marL="285750" indent="-285750">
              <a:buClr>
                <a:schemeClr val="bg2">
                  <a:lumMod val="50000"/>
                </a:schemeClr>
              </a:buClr>
              <a:buFont typeface="Wingdings" panose="05000000000000000000" pitchFamily="2" charset="2"/>
              <a:buChar char="§"/>
            </a:pPr>
            <a:r>
              <a:rPr lang="fr-FR" dirty="0"/>
              <a:t>Préparation de la campagne de piégeage suivante,</a:t>
            </a:r>
            <a:br>
              <a:rPr lang="fr-FR" dirty="0"/>
            </a:br>
            <a:r>
              <a:rPr lang="fr-FR" dirty="0"/>
              <a:t> (interpeller les élus, trouver des référents, sponsors…)</a:t>
            </a:r>
          </a:p>
        </p:txBody>
      </p:sp>
    </p:spTree>
    <p:extLst>
      <p:ext uri="{BB962C8B-B14F-4D97-AF65-F5344CB8AC3E}">
        <p14:creationId xmlns:p14="http://schemas.microsoft.com/office/powerpoint/2010/main" val="2627698190"/>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le sam">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27932B81C7C54CA7B423F719CDA02D" ma:contentTypeVersion="18" ma:contentTypeDescription="Crée un document." ma:contentTypeScope="" ma:versionID="7173f22c7d6226a331d32e21f64445cc">
  <xsd:schema xmlns:xsd="http://www.w3.org/2001/XMLSchema" xmlns:xs="http://www.w3.org/2001/XMLSchema" xmlns:p="http://schemas.microsoft.com/office/2006/metadata/properties" xmlns:ns2="1bbe30aa-12c7-4aca-b08b-450c8a5920f2" xmlns:ns3="519a22fc-f3a2-4c98-a9ff-4468ec680bb1" targetNamespace="http://schemas.microsoft.com/office/2006/metadata/properties" ma:root="true" ma:fieldsID="8ac8c4215377981597e34c264cd93015" ns2:_="" ns3:_="">
    <xsd:import namespace="1bbe30aa-12c7-4aca-b08b-450c8a5920f2"/>
    <xsd:import namespace="519a22fc-f3a2-4c98-a9ff-4468ec680bb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be30aa-12c7-4aca-b08b-450c8a5920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cef6321f-c342-49d4-a71d-bd52a2f158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9a22fc-f3a2-4c98-a9ff-4468ec680bb1"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5cb1b17b-780f-4e7c-aab1-23ec2350a31c}" ma:internalName="TaxCatchAll" ma:showField="CatchAllData" ma:web="519a22fc-f3a2-4c98-a9ff-4468ec680b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CFF2F5-3C0F-4581-BCCD-B5CF45CAF6FF}"/>
</file>

<file path=customXml/itemProps2.xml><?xml version="1.0" encoding="utf-8"?>
<ds:datastoreItem xmlns:ds="http://schemas.openxmlformats.org/officeDocument/2006/customXml" ds:itemID="{0B75FC68-B09B-4BC6-B3D1-CD9F7DF634C6}"/>
</file>

<file path=docProps/app.xml><?xml version="1.0" encoding="utf-8"?>
<Properties xmlns="http://schemas.openxmlformats.org/officeDocument/2006/extended-properties" xmlns:vt="http://schemas.openxmlformats.org/officeDocument/2006/docPropsVTypes">
  <Template>modele sam</Template>
  <TotalTime>0</TotalTime>
  <Words>841</Words>
  <Application>Microsoft Office PowerPoint</Application>
  <PresentationFormat>Affichage à l'écran (4:3)</PresentationFormat>
  <Paragraphs>173</Paragraphs>
  <Slides>12</Slides>
  <Notes>6</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modele sam</vt:lpstr>
      <vt:lpstr>Le piégeage des frelons asiatiques Vespa velutina nigrithorax</vt:lpstr>
      <vt:lpstr>Présentation PowerPoint</vt:lpstr>
      <vt:lpstr>Stratégie : connaître son ennemi avant de le combattre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2024-01-17T15:52:23Z</dcterms:created>
  <dcterms:modified xsi:type="dcterms:W3CDTF">2024-01-18T14:24:19Z</dcterms:modified>
</cp:coreProperties>
</file>